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gb2312"/>
  <p:clrMru>
    <a:srgbClr val="9661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-108"/>
      </p:cViewPr>
      <p:guideLst>
        <p:guide orient="horz" pos="217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F4F66-D038-4DD1-A1AC-BC33D804B12C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51D56-86D3-4FD5-A55E-DD058AF97DB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1D56-86D3-4FD5-A55E-DD058AF97DB2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1D56-86D3-4FD5-A55E-DD058AF97DB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1D56-86D3-4FD5-A55E-DD058AF97DB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1D56-86D3-4FD5-A55E-DD058AF97DB2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2018/9/10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8015" y="759460"/>
            <a:ext cx="1093660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小白兔买了</a:t>
            </a:r>
            <a:r>
              <a:rPr lang="en-US" altLang="zh-CN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个胡萝卜，吃掉了</a:t>
            </a:r>
            <a:r>
              <a:rPr lang="en-US" altLang="zh-CN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个。请问它还剩下多少个胡萝卜？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946525" y="3244215"/>
            <a:ext cx="42983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22-8=</a:t>
            </a:r>
            <a:r>
              <a:rPr lang="zh-CN" altLang="en-US" sz="7200" b="1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25855" y="902970"/>
            <a:ext cx="406908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6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22-8=</a:t>
            </a:r>
            <a:r>
              <a:rPr lang="zh-CN" altLang="en-US" sz="6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25855" y="902970"/>
            <a:ext cx="406908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6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22-8=</a:t>
            </a:r>
            <a:r>
              <a:rPr lang="en-US" altLang="zh-CN" sz="6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</a:t>
            </a:r>
          </a:p>
        </p:txBody>
      </p:sp>
      <p:pic>
        <p:nvPicPr>
          <p:cNvPr id="3" name="图片 2" descr="E:\手指图片\20.png2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3115" y="2693670"/>
            <a:ext cx="1040765" cy="2133600"/>
          </a:xfrm>
          <a:prstGeom prst="rect">
            <a:avLst/>
          </a:prstGeom>
        </p:spPr>
      </p:pic>
      <p:pic>
        <p:nvPicPr>
          <p:cNvPr id="5" name="图片 4" descr="E:\手指图片\2.png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636520" y="2694305"/>
            <a:ext cx="1049655" cy="2135505"/>
          </a:xfrm>
          <a:prstGeom prst="rect">
            <a:avLst/>
          </a:prstGeom>
        </p:spPr>
      </p:pic>
      <p:pic>
        <p:nvPicPr>
          <p:cNvPr id="7" name="图片 6" descr="E:\手指图片\20.png2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070215" y="2580640"/>
            <a:ext cx="1096010" cy="2249170"/>
          </a:xfrm>
          <a:prstGeom prst="rect">
            <a:avLst/>
          </a:prstGeom>
        </p:spPr>
      </p:pic>
      <p:pic>
        <p:nvPicPr>
          <p:cNvPr id="8" name="图片 7" descr="E:\手指图片\2.png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145395" y="2581275"/>
            <a:ext cx="1104900" cy="2248535"/>
          </a:xfrm>
          <a:prstGeom prst="rect">
            <a:avLst/>
          </a:prstGeom>
        </p:spPr>
      </p:pic>
      <p:pic>
        <p:nvPicPr>
          <p:cNvPr id="9" name="图片 8" descr="E:\手指图片\10.png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929880" y="2616200"/>
            <a:ext cx="1236345" cy="2181860"/>
          </a:xfrm>
          <a:prstGeom prst="rect">
            <a:avLst/>
          </a:prstGeom>
        </p:spPr>
      </p:pic>
      <p:pic>
        <p:nvPicPr>
          <p:cNvPr id="10" name="图片 9" descr="E:\手指图片\4.png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9998710" y="2583815"/>
            <a:ext cx="1471930" cy="2245995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4627245" y="2940685"/>
            <a:ext cx="2289810" cy="2055764"/>
            <a:chOff x="7112" y="4456"/>
            <a:chExt cx="4975" cy="4476"/>
          </a:xfrm>
        </p:grpSpPr>
        <p:sp>
          <p:nvSpPr>
            <p:cNvPr id="6" name="燕尾形箭头 5"/>
            <p:cNvSpPr/>
            <p:nvPr/>
          </p:nvSpPr>
          <p:spPr>
            <a:xfrm>
              <a:off x="7112" y="4456"/>
              <a:ext cx="4975" cy="4476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237" y="5556"/>
              <a:ext cx="2727" cy="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-8</a:t>
              </a: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7372350" y="5159375"/>
            <a:ext cx="2158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左手减一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9591040" y="5159375"/>
            <a:ext cx="2158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右手加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8185" y="789940"/>
            <a:ext cx="2600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练一练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64360" y="2105660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21-8=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84295" y="2105660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11620" y="2105660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32-8=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31555" y="2105660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64360" y="345630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43-8=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84295" y="345630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611620" y="345630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54-8=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631555" y="345630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64360" y="481774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76-8=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884295" y="481774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68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611620" y="481774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41-8=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631555" y="481774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33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1146810" y="2105660"/>
            <a:ext cx="717550" cy="1090930"/>
            <a:chOff x="2293" y="3316"/>
            <a:chExt cx="1130" cy="1718"/>
          </a:xfrm>
        </p:grpSpPr>
        <p:pic>
          <p:nvPicPr>
            <p:cNvPr id="15" name="图片 14" descr="t01fbac17441a29a5d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FFB">
                    <a:alpha val="100000"/>
                  </a:srgbClr>
                </a:clrFrom>
                <a:clrTo>
                  <a:srgbClr val="FBFFFB">
                    <a:alpha val="100000"/>
                    <a:alpha val="0"/>
                  </a:srgbClr>
                </a:clrTo>
              </a:clrChange>
            </a:blip>
            <a:srcRect r="72535" b="55988"/>
            <a:stretch>
              <a:fillRect/>
            </a:stretch>
          </p:blipFill>
          <p:spPr>
            <a:xfrm>
              <a:off x="2293" y="3316"/>
              <a:ext cx="1130" cy="1719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2293" y="3558"/>
              <a:ext cx="105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+1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894070" y="2106295"/>
            <a:ext cx="717550" cy="1090930"/>
            <a:chOff x="2293" y="3316"/>
            <a:chExt cx="1130" cy="1718"/>
          </a:xfrm>
        </p:grpSpPr>
        <p:pic>
          <p:nvPicPr>
            <p:cNvPr id="20" name="图片 19" descr="t01fbac17441a29a5d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FFB">
                    <a:alpha val="100000"/>
                  </a:srgbClr>
                </a:clrFrom>
                <a:clrTo>
                  <a:srgbClr val="FBFFFB">
                    <a:alpha val="100000"/>
                    <a:alpha val="0"/>
                  </a:srgbClr>
                </a:clrTo>
              </a:clrChange>
            </a:blip>
            <a:srcRect r="72535" b="55988"/>
            <a:stretch>
              <a:fillRect/>
            </a:stretch>
          </p:blipFill>
          <p:spPr>
            <a:xfrm>
              <a:off x="2293" y="3316"/>
              <a:ext cx="1130" cy="1719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2293" y="3558"/>
              <a:ext cx="105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+1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146810" y="3456305"/>
            <a:ext cx="717550" cy="1090930"/>
            <a:chOff x="2293" y="3316"/>
            <a:chExt cx="1130" cy="1718"/>
          </a:xfrm>
        </p:grpSpPr>
        <p:pic>
          <p:nvPicPr>
            <p:cNvPr id="23" name="图片 22" descr="t01fbac17441a29a5d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FFB">
                    <a:alpha val="100000"/>
                  </a:srgbClr>
                </a:clrFrom>
                <a:clrTo>
                  <a:srgbClr val="FBFFFB">
                    <a:alpha val="100000"/>
                    <a:alpha val="0"/>
                  </a:srgbClr>
                </a:clrTo>
              </a:clrChange>
            </a:blip>
            <a:srcRect r="72535" b="55988"/>
            <a:stretch>
              <a:fillRect/>
            </a:stretch>
          </p:blipFill>
          <p:spPr>
            <a:xfrm>
              <a:off x="2293" y="3316"/>
              <a:ext cx="1130" cy="1719"/>
            </a:xfrm>
            <a:prstGeom prst="rect">
              <a:avLst/>
            </a:prstGeom>
          </p:spPr>
        </p:pic>
        <p:sp>
          <p:nvSpPr>
            <p:cNvPr id="24" name="文本框 23"/>
            <p:cNvSpPr txBox="1"/>
            <p:nvPr/>
          </p:nvSpPr>
          <p:spPr>
            <a:xfrm>
              <a:off x="2293" y="3558"/>
              <a:ext cx="105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+1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894070" y="3456940"/>
            <a:ext cx="717550" cy="1090930"/>
            <a:chOff x="2293" y="3316"/>
            <a:chExt cx="1130" cy="1718"/>
          </a:xfrm>
        </p:grpSpPr>
        <p:pic>
          <p:nvPicPr>
            <p:cNvPr id="26" name="图片 25" descr="t01fbac17441a29a5d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FFB">
                    <a:alpha val="100000"/>
                  </a:srgbClr>
                </a:clrFrom>
                <a:clrTo>
                  <a:srgbClr val="FBFFFB">
                    <a:alpha val="100000"/>
                    <a:alpha val="0"/>
                  </a:srgbClr>
                </a:clrTo>
              </a:clrChange>
            </a:blip>
            <a:srcRect r="72535" b="55988"/>
            <a:stretch>
              <a:fillRect/>
            </a:stretch>
          </p:blipFill>
          <p:spPr>
            <a:xfrm>
              <a:off x="2293" y="3316"/>
              <a:ext cx="1130" cy="1719"/>
            </a:xfrm>
            <a:prstGeom prst="rect">
              <a:avLst/>
            </a:prstGeom>
          </p:spPr>
        </p:pic>
        <p:sp>
          <p:nvSpPr>
            <p:cNvPr id="27" name="文本框 26"/>
            <p:cNvSpPr txBox="1"/>
            <p:nvPr/>
          </p:nvSpPr>
          <p:spPr>
            <a:xfrm>
              <a:off x="2293" y="3558"/>
              <a:ext cx="105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+1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146810" y="4817745"/>
            <a:ext cx="717550" cy="1090930"/>
            <a:chOff x="2293" y="3316"/>
            <a:chExt cx="1130" cy="1718"/>
          </a:xfrm>
        </p:grpSpPr>
        <p:pic>
          <p:nvPicPr>
            <p:cNvPr id="29" name="图片 28" descr="t01fbac17441a29a5d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FFB">
                    <a:alpha val="100000"/>
                  </a:srgbClr>
                </a:clrFrom>
                <a:clrTo>
                  <a:srgbClr val="FBFFFB">
                    <a:alpha val="100000"/>
                    <a:alpha val="0"/>
                  </a:srgbClr>
                </a:clrTo>
              </a:clrChange>
            </a:blip>
            <a:srcRect r="72535" b="55988"/>
            <a:stretch>
              <a:fillRect/>
            </a:stretch>
          </p:blipFill>
          <p:spPr>
            <a:xfrm>
              <a:off x="2293" y="3316"/>
              <a:ext cx="1130" cy="1719"/>
            </a:xfrm>
            <a:prstGeom prst="rect">
              <a:avLst/>
            </a:prstGeom>
          </p:spPr>
        </p:pic>
        <p:sp>
          <p:nvSpPr>
            <p:cNvPr id="30" name="文本框 29"/>
            <p:cNvSpPr txBox="1"/>
            <p:nvPr/>
          </p:nvSpPr>
          <p:spPr>
            <a:xfrm>
              <a:off x="2293" y="3558"/>
              <a:ext cx="105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+1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894070" y="4817745"/>
            <a:ext cx="717550" cy="1090930"/>
            <a:chOff x="2293" y="3316"/>
            <a:chExt cx="1130" cy="1718"/>
          </a:xfrm>
        </p:grpSpPr>
        <p:pic>
          <p:nvPicPr>
            <p:cNvPr id="32" name="图片 31" descr="t01fbac17441a29a5d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FFB">
                    <a:alpha val="100000"/>
                  </a:srgbClr>
                </a:clrFrom>
                <a:clrTo>
                  <a:srgbClr val="FBFFFB">
                    <a:alpha val="100000"/>
                    <a:alpha val="0"/>
                  </a:srgbClr>
                </a:clrTo>
              </a:clrChange>
            </a:blip>
            <a:srcRect r="72535" b="55988"/>
            <a:stretch>
              <a:fillRect/>
            </a:stretch>
          </p:blipFill>
          <p:spPr>
            <a:xfrm>
              <a:off x="2293" y="3316"/>
              <a:ext cx="1130" cy="1719"/>
            </a:xfrm>
            <a:prstGeom prst="rect">
              <a:avLst/>
            </a:prstGeom>
          </p:spPr>
        </p:pic>
        <p:sp>
          <p:nvSpPr>
            <p:cNvPr id="33" name="文本框 32"/>
            <p:cNvSpPr txBox="1"/>
            <p:nvPr/>
          </p:nvSpPr>
          <p:spPr>
            <a:xfrm>
              <a:off x="2293" y="3558"/>
              <a:ext cx="105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+1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8185" y="678815"/>
            <a:ext cx="36277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小小胡萝卜</a:t>
            </a:r>
            <a:endParaRPr lang="en-US" altLang="zh-CN" sz="4800" b="1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25725" y="2169160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86-8=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645660" y="2169160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78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372985" y="2169160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57-8=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92920" y="2169160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49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625725" y="351980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65-8=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45660" y="351980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72985" y="351980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87-8=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392920" y="351980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 smtClean="0">
                <a:solidFill>
                  <a:srgbClr val="FF0000"/>
                </a:solidFill>
              </a:rPr>
              <a:t>79</a:t>
            </a:r>
            <a:endParaRPr lang="en-US" altLang="zh-CN" sz="48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25725" y="488124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96-8=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645660" y="488124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88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372985" y="4881245"/>
            <a:ext cx="2019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b="1"/>
              <a:t>45-8=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9392920" y="4881245"/>
            <a:ext cx="1071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>
                <a:solidFill>
                  <a:srgbClr val="FF0000"/>
                </a:solidFill>
              </a:rPr>
              <a:t>37</a:t>
            </a:r>
          </a:p>
        </p:txBody>
      </p:sp>
      <p:pic>
        <p:nvPicPr>
          <p:cNvPr id="16" name="图片 15" descr="胡萝卜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0" y="2006600"/>
            <a:ext cx="1186180" cy="1154430"/>
          </a:xfrm>
          <a:prstGeom prst="rect">
            <a:avLst/>
          </a:prstGeom>
        </p:spPr>
      </p:pic>
      <p:pic>
        <p:nvPicPr>
          <p:cNvPr id="22" name="图片 21" descr="胡萝卜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555" y="2006600"/>
            <a:ext cx="1186180" cy="1154430"/>
          </a:xfrm>
          <a:prstGeom prst="rect">
            <a:avLst/>
          </a:prstGeom>
        </p:spPr>
      </p:pic>
      <p:pic>
        <p:nvPicPr>
          <p:cNvPr id="23" name="图片 22" descr="胡萝卜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0" y="3357245"/>
            <a:ext cx="1186180" cy="1154430"/>
          </a:xfrm>
          <a:prstGeom prst="rect">
            <a:avLst/>
          </a:prstGeom>
        </p:spPr>
      </p:pic>
      <p:pic>
        <p:nvPicPr>
          <p:cNvPr id="24" name="图片 23" descr="胡萝卜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555" y="3357245"/>
            <a:ext cx="1186180" cy="1154430"/>
          </a:xfrm>
          <a:prstGeom prst="rect">
            <a:avLst/>
          </a:prstGeom>
        </p:spPr>
      </p:pic>
      <p:pic>
        <p:nvPicPr>
          <p:cNvPr id="25" name="图片 24" descr="胡萝卜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0" y="4718685"/>
            <a:ext cx="1186180" cy="1154430"/>
          </a:xfrm>
          <a:prstGeom prst="rect">
            <a:avLst/>
          </a:prstGeom>
        </p:spPr>
      </p:pic>
      <p:pic>
        <p:nvPicPr>
          <p:cNvPr id="26" name="图片 25" descr="胡萝卜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555" y="4719320"/>
            <a:ext cx="1186180" cy="1154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92</Words>
  <Application>WPS 演示</Application>
  <PresentationFormat>自定义</PresentationFormat>
  <Paragraphs>43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2、新授</dc:title>
  <dc:creator>Administrator</dc:creator>
  <cp:lastModifiedBy>xbany</cp:lastModifiedBy>
  <cp:revision>18</cp:revision>
  <dcterms:created xsi:type="dcterms:W3CDTF">2018-08-28T08:11:00Z</dcterms:created>
  <dcterms:modified xsi:type="dcterms:W3CDTF">2018-09-09T17:26:47Z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