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617E"/>
    <a:srgbClr val="E40000"/>
    <a:srgbClr val="D80000"/>
    <a:srgbClr val="FF7D7D"/>
    <a:srgbClr val="F3E7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28015" y="759460"/>
            <a:ext cx="109366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36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果园中有两棵橘子树。第一棵结了</a:t>
            </a:r>
            <a:r>
              <a:rPr lang="en-US" altLang="zh-CN" sz="36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</a:t>
            </a:r>
            <a:r>
              <a:rPr lang="zh-CN" altLang="en-US" sz="36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个橘子，第二棵结了</a:t>
            </a:r>
            <a:r>
              <a:rPr lang="en-US" altLang="zh-CN" sz="36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24</a:t>
            </a:r>
            <a:r>
              <a:rPr lang="zh-CN" altLang="en-US" sz="36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个橘子。请问两棵树一共结了多少个橘子？</a:t>
            </a:r>
            <a:endParaRPr lang="zh-CN" altLang="en-US" sz="3600">
              <a:solidFill>
                <a:srgbClr val="96617E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781050" y="2541270"/>
            <a:ext cx="2895600" cy="2606040"/>
            <a:chOff x="2202" y="4002"/>
            <a:chExt cx="4560" cy="4104"/>
          </a:xfrm>
        </p:grpSpPr>
        <p:pic>
          <p:nvPicPr>
            <p:cNvPr id="8" name="图片 7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02" y="4002"/>
              <a:ext cx="912" cy="1026"/>
            </a:xfrm>
            <a:prstGeom prst="rect">
              <a:avLst/>
            </a:prstGeom>
          </p:spPr>
        </p:pic>
        <p:pic>
          <p:nvPicPr>
            <p:cNvPr id="9" name="图片 8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114" y="4002"/>
              <a:ext cx="912" cy="1026"/>
            </a:xfrm>
            <a:prstGeom prst="rect">
              <a:avLst/>
            </a:prstGeom>
          </p:spPr>
        </p:pic>
        <p:pic>
          <p:nvPicPr>
            <p:cNvPr id="10" name="图片 9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026" y="4002"/>
              <a:ext cx="912" cy="1026"/>
            </a:xfrm>
            <a:prstGeom prst="rect">
              <a:avLst/>
            </a:prstGeom>
          </p:spPr>
        </p:pic>
        <p:pic>
          <p:nvPicPr>
            <p:cNvPr id="11" name="图片 10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938" y="4002"/>
              <a:ext cx="912" cy="1026"/>
            </a:xfrm>
            <a:prstGeom prst="rect">
              <a:avLst/>
            </a:prstGeom>
          </p:spPr>
        </p:pic>
        <p:pic>
          <p:nvPicPr>
            <p:cNvPr id="12" name="图片 11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850" y="4002"/>
              <a:ext cx="912" cy="1026"/>
            </a:xfrm>
            <a:prstGeom prst="rect">
              <a:avLst/>
            </a:prstGeom>
          </p:spPr>
        </p:pic>
        <p:pic>
          <p:nvPicPr>
            <p:cNvPr id="13" name="图片 1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02" y="5028"/>
              <a:ext cx="912" cy="1026"/>
            </a:xfrm>
            <a:prstGeom prst="rect">
              <a:avLst/>
            </a:prstGeom>
          </p:spPr>
        </p:pic>
        <p:pic>
          <p:nvPicPr>
            <p:cNvPr id="14" name="图片 13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114" y="5028"/>
              <a:ext cx="912" cy="1026"/>
            </a:xfrm>
            <a:prstGeom prst="rect">
              <a:avLst/>
            </a:prstGeom>
          </p:spPr>
        </p:pic>
        <p:pic>
          <p:nvPicPr>
            <p:cNvPr id="15" name="图片 14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026" y="5028"/>
              <a:ext cx="912" cy="1026"/>
            </a:xfrm>
            <a:prstGeom prst="rect">
              <a:avLst/>
            </a:prstGeom>
          </p:spPr>
        </p:pic>
        <p:pic>
          <p:nvPicPr>
            <p:cNvPr id="16" name="图片 15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938" y="5028"/>
              <a:ext cx="912" cy="1026"/>
            </a:xfrm>
            <a:prstGeom prst="rect">
              <a:avLst/>
            </a:prstGeom>
          </p:spPr>
        </p:pic>
        <p:pic>
          <p:nvPicPr>
            <p:cNvPr id="17" name="图片 16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850" y="5028"/>
              <a:ext cx="912" cy="1026"/>
            </a:xfrm>
            <a:prstGeom prst="rect">
              <a:avLst/>
            </a:prstGeom>
          </p:spPr>
        </p:pic>
        <p:pic>
          <p:nvPicPr>
            <p:cNvPr id="18" name="图片 17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02" y="6054"/>
              <a:ext cx="912" cy="1026"/>
            </a:xfrm>
            <a:prstGeom prst="rect">
              <a:avLst/>
            </a:prstGeom>
          </p:spPr>
        </p:pic>
        <p:pic>
          <p:nvPicPr>
            <p:cNvPr id="19" name="图片 18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114" y="6054"/>
              <a:ext cx="912" cy="1026"/>
            </a:xfrm>
            <a:prstGeom prst="rect">
              <a:avLst/>
            </a:prstGeom>
          </p:spPr>
        </p:pic>
        <p:pic>
          <p:nvPicPr>
            <p:cNvPr id="20" name="图片 19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026" y="6054"/>
              <a:ext cx="912" cy="1026"/>
            </a:xfrm>
            <a:prstGeom prst="rect">
              <a:avLst/>
            </a:prstGeom>
          </p:spPr>
        </p:pic>
        <p:pic>
          <p:nvPicPr>
            <p:cNvPr id="21" name="图片 20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938" y="6054"/>
              <a:ext cx="912" cy="1026"/>
            </a:xfrm>
            <a:prstGeom prst="rect">
              <a:avLst/>
            </a:prstGeom>
          </p:spPr>
        </p:pic>
        <p:pic>
          <p:nvPicPr>
            <p:cNvPr id="22" name="图片 21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850" y="6054"/>
              <a:ext cx="912" cy="1026"/>
            </a:xfrm>
            <a:prstGeom prst="rect">
              <a:avLst/>
            </a:prstGeom>
          </p:spPr>
        </p:pic>
        <p:pic>
          <p:nvPicPr>
            <p:cNvPr id="23" name="图片 2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202" y="7080"/>
              <a:ext cx="912" cy="1026"/>
            </a:xfrm>
            <a:prstGeom prst="rect">
              <a:avLst/>
            </a:prstGeom>
          </p:spPr>
        </p:pic>
        <p:pic>
          <p:nvPicPr>
            <p:cNvPr id="24" name="图片 23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114" y="7080"/>
              <a:ext cx="912" cy="1026"/>
            </a:xfrm>
            <a:prstGeom prst="rect">
              <a:avLst/>
            </a:prstGeom>
          </p:spPr>
        </p:pic>
        <p:pic>
          <p:nvPicPr>
            <p:cNvPr id="25" name="图片 24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026" y="7080"/>
              <a:ext cx="912" cy="1026"/>
            </a:xfrm>
            <a:prstGeom prst="rect">
              <a:avLst/>
            </a:prstGeom>
          </p:spPr>
        </p:pic>
        <p:pic>
          <p:nvPicPr>
            <p:cNvPr id="26" name="图片 25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938" y="7080"/>
              <a:ext cx="912" cy="1026"/>
            </a:xfrm>
            <a:prstGeom prst="rect">
              <a:avLst/>
            </a:prstGeom>
          </p:spPr>
        </p:pic>
      </p:grpSp>
      <p:grpSp>
        <p:nvGrpSpPr>
          <p:cNvPr id="59" name="组合 58"/>
          <p:cNvGrpSpPr/>
          <p:nvPr/>
        </p:nvGrpSpPr>
        <p:grpSpPr>
          <a:xfrm>
            <a:off x="8404860" y="2372995"/>
            <a:ext cx="2895600" cy="3257550"/>
            <a:chOff x="12128" y="3737"/>
            <a:chExt cx="4560" cy="5130"/>
          </a:xfrm>
        </p:grpSpPr>
        <p:pic>
          <p:nvPicPr>
            <p:cNvPr id="33" name="图片 3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128" y="3737"/>
              <a:ext cx="912" cy="1026"/>
            </a:xfrm>
            <a:prstGeom prst="rect">
              <a:avLst/>
            </a:prstGeom>
          </p:spPr>
        </p:pic>
        <p:pic>
          <p:nvPicPr>
            <p:cNvPr id="34" name="图片 33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040" y="3737"/>
              <a:ext cx="912" cy="1026"/>
            </a:xfrm>
            <a:prstGeom prst="rect">
              <a:avLst/>
            </a:prstGeom>
          </p:spPr>
        </p:pic>
        <p:pic>
          <p:nvPicPr>
            <p:cNvPr id="35" name="图片 34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952" y="3737"/>
              <a:ext cx="912" cy="1026"/>
            </a:xfrm>
            <a:prstGeom prst="rect">
              <a:avLst/>
            </a:prstGeom>
          </p:spPr>
        </p:pic>
        <p:pic>
          <p:nvPicPr>
            <p:cNvPr id="36" name="图片 35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864" y="3737"/>
              <a:ext cx="912" cy="1026"/>
            </a:xfrm>
            <a:prstGeom prst="rect">
              <a:avLst/>
            </a:prstGeom>
          </p:spPr>
        </p:pic>
        <p:pic>
          <p:nvPicPr>
            <p:cNvPr id="37" name="图片 36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5776" y="3737"/>
              <a:ext cx="912" cy="1026"/>
            </a:xfrm>
            <a:prstGeom prst="rect">
              <a:avLst/>
            </a:prstGeom>
          </p:spPr>
        </p:pic>
        <p:pic>
          <p:nvPicPr>
            <p:cNvPr id="38" name="图片 37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128" y="4763"/>
              <a:ext cx="912" cy="1026"/>
            </a:xfrm>
            <a:prstGeom prst="rect">
              <a:avLst/>
            </a:prstGeom>
          </p:spPr>
        </p:pic>
        <p:pic>
          <p:nvPicPr>
            <p:cNvPr id="39" name="图片 38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040" y="4763"/>
              <a:ext cx="912" cy="1026"/>
            </a:xfrm>
            <a:prstGeom prst="rect">
              <a:avLst/>
            </a:prstGeom>
          </p:spPr>
        </p:pic>
        <p:pic>
          <p:nvPicPr>
            <p:cNvPr id="40" name="图片 39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952" y="4763"/>
              <a:ext cx="912" cy="1026"/>
            </a:xfrm>
            <a:prstGeom prst="rect">
              <a:avLst/>
            </a:prstGeom>
          </p:spPr>
        </p:pic>
        <p:pic>
          <p:nvPicPr>
            <p:cNvPr id="41" name="图片 40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864" y="4763"/>
              <a:ext cx="912" cy="1026"/>
            </a:xfrm>
            <a:prstGeom prst="rect">
              <a:avLst/>
            </a:prstGeom>
          </p:spPr>
        </p:pic>
        <p:pic>
          <p:nvPicPr>
            <p:cNvPr id="42" name="图片 41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5776" y="4763"/>
              <a:ext cx="912" cy="1026"/>
            </a:xfrm>
            <a:prstGeom prst="rect">
              <a:avLst/>
            </a:prstGeom>
          </p:spPr>
        </p:pic>
        <p:pic>
          <p:nvPicPr>
            <p:cNvPr id="43" name="图片 4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128" y="5789"/>
              <a:ext cx="912" cy="1026"/>
            </a:xfrm>
            <a:prstGeom prst="rect">
              <a:avLst/>
            </a:prstGeom>
          </p:spPr>
        </p:pic>
        <p:pic>
          <p:nvPicPr>
            <p:cNvPr id="44" name="图片 43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040" y="5789"/>
              <a:ext cx="912" cy="1026"/>
            </a:xfrm>
            <a:prstGeom prst="rect">
              <a:avLst/>
            </a:prstGeom>
          </p:spPr>
        </p:pic>
        <p:pic>
          <p:nvPicPr>
            <p:cNvPr id="45" name="图片 44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952" y="5789"/>
              <a:ext cx="912" cy="1026"/>
            </a:xfrm>
            <a:prstGeom prst="rect">
              <a:avLst/>
            </a:prstGeom>
          </p:spPr>
        </p:pic>
        <p:pic>
          <p:nvPicPr>
            <p:cNvPr id="46" name="图片 45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864" y="5789"/>
              <a:ext cx="912" cy="1026"/>
            </a:xfrm>
            <a:prstGeom prst="rect">
              <a:avLst/>
            </a:prstGeom>
          </p:spPr>
        </p:pic>
        <p:pic>
          <p:nvPicPr>
            <p:cNvPr id="47" name="图片 46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5776" y="5789"/>
              <a:ext cx="912" cy="1026"/>
            </a:xfrm>
            <a:prstGeom prst="rect">
              <a:avLst/>
            </a:prstGeom>
          </p:spPr>
        </p:pic>
        <p:pic>
          <p:nvPicPr>
            <p:cNvPr id="48" name="图片 47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128" y="6815"/>
              <a:ext cx="912" cy="1026"/>
            </a:xfrm>
            <a:prstGeom prst="rect">
              <a:avLst/>
            </a:prstGeom>
          </p:spPr>
        </p:pic>
        <p:pic>
          <p:nvPicPr>
            <p:cNvPr id="49" name="图片 48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040" y="6815"/>
              <a:ext cx="912" cy="1026"/>
            </a:xfrm>
            <a:prstGeom prst="rect">
              <a:avLst/>
            </a:prstGeom>
          </p:spPr>
        </p:pic>
        <p:pic>
          <p:nvPicPr>
            <p:cNvPr id="50" name="图片 49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952" y="6815"/>
              <a:ext cx="912" cy="1026"/>
            </a:xfrm>
            <a:prstGeom prst="rect">
              <a:avLst/>
            </a:prstGeom>
          </p:spPr>
        </p:pic>
        <p:pic>
          <p:nvPicPr>
            <p:cNvPr id="51" name="图片 50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864" y="6815"/>
              <a:ext cx="912" cy="1026"/>
            </a:xfrm>
            <a:prstGeom prst="rect">
              <a:avLst/>
            </a:prstGeom>
          </p:spPr>
        </p:pic>
        <p:pic>
          <p:nvPicPr>
            <p:cNvPr id="52" name="图片 51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5776" y="6815"/>
              <a:ext cx="912" cy="1026"/>
            </a:xfrm>
            <a:prstGeom prst="rect">
              <a:avLst/>
            </a:prstGeom>
          </p:spPr>
        </p:pic>
        <p:pic>
          <p:nvPicPr>
            <p:cNvPr id="53" name="图片 52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2128" y="7841"/>
              <a:ext cx="912" cy="1026"/>
            </a:xfrm>
            <a:prstGeom prst="rect">
              <a:avLst/>
            </a:prstGeom>
          </p:spPr>
        </p:pic>
        <p:pic>
          <p:nvPicPr>
            <p:cNvPr id="54" name="图片 53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040" y="7841"/>
              <a:ext cx="912" cy="1026"/>
            </a:xfrm>
            <a:prstGeom prst="rect">
              <a:avLst/>
            </a:prstGeom>
          </p:spPr>
        </p:pic>
        <p:pic>
          <p:nvPicPr>
            <p:cNvPr id="55" name="图片 54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3952" y="7841"/>
              <a:ext cx="912" cy="1026"/>
            </a:xfrm>
            <a:prstGeom prst="rect">
              <a:avLst/>
            </a:prstGeom>
          </p:spPr>
        </p:pic>
        <p:pic>
          <p:nvPicPr>
            <p:cNvPr id="56" name="图片 55" descr="图片1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4864" y="7841"/>
              <a:ext cx="912" cy="1026"/>
            </a:xfrm>
            <a:prstGeom prst="rect">
              <a:avLst/>
            </a:prstGeom>
          </p:spPr>
        </p:pic>
      </p:grpSp>
      <p:sp>
        <p:nvSpPr>
          <p:cNvPr id="60" name="文本框 59"/>
          <p:cNvSpPr txBox="1"/>
          <p:nvPr/>
        </p:nvSpPr>
        <p:spPr>
          <a:xfrm>
            <a:off x="781685" y="5630545"/>
            <a:ext cx="28949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</a:t>
            </a:r>
            <a:endParaRPr lang="zh-CN" altLang="en-US" sz="4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8404860" y="5630545"/>
            <a:ext cx="28949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24</a:t>
            </a:r>
            <a:r>
              <a:rPr lang="zh-CN" altLang="en-US" sz="4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</a:t>
            </a:r>
            <a:endParaRPr lang="zh-CN" altLang="en-US" sz="44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4185285" y="2025650"/>
            <a:ext cx="3659505" cy="3913505"/>
            <a:chOff x="6591" y="3190"/>
            <a:chExt cx="5763" cy="6163"/>
          </a:xfrm>
        </p:grpSpPr>
        <p:sp>
          <p:nvSpPr>
            <p:cNvPr id="62" name="云形标注 61"/>
            <p:cNvSpPr/>
            <p:nvPr/>
          </p:nvSpPr>
          <p:spPr>
            <a:xfrm>
              <a:off x="8718" y="3190"/>
              <a:ext cx="3636" cy="2120"/>
            </a:xfrm>
            <a:prstGeom prst="cloudCallout">
              <a:avLst>
                <a:gd name="adj1" fmla="val -45324"/>
                <a:gd name="adj2" fmla="val 64292"/>
              </a:avLst>
            </a:prstGeom>
            <a:solidFill>
              <a:srgbClr val="F3E7F1"/>
            </a:solidFill>
            <a:ln>
              <a:solidFill>
                <a:srgbClr val="96617E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63" name="图片 62" descr="微信图片_20180128223209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6591" y="5301"/>
              <a:ext cx="2127" cy="4053"/>
            </a:xfrm>
            <a:prstGeom prst="rect">
              <a:avLst/>
            </a:prstGeom>
          </p:spPr>
        </p:pic>
        <p:sp>
          <p:nvSpPr>
            <p:cNvPr id="64" name="文本框 63"/>
            <p:cNvSpPr txBox="1"/>
            <p:nvPr/>
          </p:nvSpPr>
          <p:spPr>
            <a:xfrm>
              <a:off x="9163" y="3524"/>
              <a:ext cx="2746" cy="1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5400" b="1">
                  <a:solidFill>
                    <a:srgbClr val="FF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？个</a:t>
              </a:r>
              <a:endParaRPr lang="zh-CN" altLang="en-US" sz="54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0" grpId="0"/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" name="文本框 59"/>
          <p:cNvSpPr txBox="1"/>
          <p:nvPr/>
        </p:nvSpPr>
        <p:spPr>
          <a:xfrm>
            <a:off x="857885" y="781685"/>
            <a:ext cx="463867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6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19+24=</a:t>
            </a:r>
            <a:r>
              <a:rPr lang="zh-CN" altLang="en-US" sz="6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？</a:t>
            </a:r>
            <a:endParaRPr lang="zh-CN" altLang="en-US" sz="6000" b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57885" y="781685"/>
            <a:ext cx="52050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6000" b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19+24=</a:t>
            </a:r>
            <a:r>
              <a:rPr lang="en-US" altLang="zh-CN" sz="60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43</a:t>
            </a:r>
            <a:endParaRPr lang="en-US" altLang="zh-CN" sz="60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 descr="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95705" y="2556510"/>
            <a:ext cx="1016000" cy="1794510"/>
          </a:xfrm>
          <a:prstGeom prst="rect">
            <a:avLst/>
          </a:prstGeom>
        </p:spPr>
      </p:pic>
      <p:pic>
        <p:nvPicPr>
          <p:cNvPr id="4" name="图片 3" descr="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865" y="2650490"/>
            <a:ext cx="1631315" cy="17005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778000" y="4598035"/>
            <a:ext cx="130048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600" b="1">
                <a:solidFill>
                  <a:srgbClr val="96617E"/>
                </a:solidFill>
              </a:rPr>
              <a:t>19</a:t>
            </a:r>
            <a:endParaRPr lang="en-US" altLang="zh-CN" sz="6600" b="1">
              <a:solidFill>
                <a:srgbClr val="96617E"/>
              </a:solidFill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4436110" y="2281555"/>
            <a:ext cx="3319780" cy="2676525"/>
          </a:xfrm>
          <a:prstGeom prst="rightArrow">
            <a:avLst/>
          </a:prstGeom>
          <a:solidFill>
            <a:srgbClr val="E4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7" name="图片 6" descr="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21980" y="2603500"/>
            <a:ext cx="1016000" cy="1794510"/>
          </a:xfrm>
          <a:prstGeom prst="rect">
            <a:avLst/>
          </a:prstGeom>
        </p:spPr>
      </p:pic>
      <p:pic>
        <p:nvPicPr>
          <p:cNvPr id="8" name="图片 7" descr="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6290" y="2650490"/>
            <a:ext cx="1631315" cy="170053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908550" y="2896870"/>
            <a:ext cx="208089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800" b="1">
                <a:solidFill>
                  <a:schemeClr val="bg1"/>
                </a:solidFill>
              </a:rPr>
              <a:t>+24</a:t>
            </a:r>
            <a:endParaRPr lang="en-US" altLang="zh-CN" sz="8800" b="1">
              <a:solidFill>
                <a:schemeClr val="bg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08550" y="2896870"/>
            <a:ext cx="208089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800" b="1">
                <a:solidFill>
                  <a:schemeClr val="bg1"/>
                </a:solidFill>
              </a:rPr>
              <a:t>+20</a:t>
            </a:r>
            <a:endParaRPr lang="en-US" altLang="zh-CN" sz="8800" b="1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908550" y="2896870"/>
            <a:ext cx="208089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800" b="1">
                <a:solidFill>
                  <a:schemeClr val="bg1"/>
                </a:solidFill>
              </a:rPr>
              <a:t>+  </a:t>
            </a:r>
            <a:r>
              <a:rPr lang="en-US" altLang="zh-CN" sz="1000" b="1">
                <a:solidFill>
                  <a:schemeClr val="bg1"/>
                </a:solidFill>
              </a:rPr>
              <a:t>   </a:t>
            </a:r>
            <a:r>
              <a:rPr lang="en-US" altLang="zh-CN" sz="8800" b="1">
                <a:solidFill>
                  <a:schemeClr val="bg1"/>
                </a:solidFill>
              </a:rPr>
              <a:t>4</a:t>
            </a:r>
            <a:endParaRPr lang="en-US" altLang="zh-CN" sz="8800" b="1">
              <a:solidFill>
                <a:schemeClr val="bg1"/>
              </a:solidFill>
            </a:endParaRPr>
          </a:p>
        </p:txBody>
      </p:sp>
      <p:pic>
        <p:nvPicPr>
          <p:cNvPr id="12" name="图片 11" descr="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4530" y="2559050"/>
            <a:ext cx="851535" cy="1838960"/>
          </a:xfrm>
          <a:prstGeom prst="rect">
            <a:avLst/>
          </a:prstGeom>
        </p:spPr>
      </p:pic>
      <p:pic>
        <p:nvPicPr>
          <p:cNvPr id="13" name="图片 12" descr="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2200" y="2603500"/>
            <a:ext cx="851535" cy="1838960"/>
          </a:xfrm>
          <a:prstGeom prst="rect">
            <a:avLst/>
          </a:prstGeom>
        </p:spPr>
      </p:pic>
      <p:pic>
        <p:nvPicPr>
          <p:cNvPr id="14" name="图片 13" descr="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7845" y="2651760"/>
            <a:ext cx="1144270" cy="1746250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8849995" y="4598035"/>
            <a:ext cx="130048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600" b="1">
                <a:solidFill>
                  <a:srgbClr val="96617E"/>
                </a:solidFill>
              </a:rPr>
              <a:t>43</a:t>
            </a:r>
            <a:endParaRPr lang="en-US" altLang="zh-CN" sz="6600" b="1">
              <a:solidFill>
                <a:srgbClr val="96617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223490 -0.001019 " pathEditMode="relative" rAng="0" ptsTypes="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000 0.000000 L 0.360260 -0.001019 " pathEditMode="relative" rAng="0" ptsTypes=""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2" grpId="0"/>
      <p:bldP spid="60" grpId="1"/>
      <p:bldP spid="9" grpId="0"/>
      <p:bldP spid="10" grpId="0"/>
      <p:bldP spid="10" grpId="1"/>
      <p:bldP spid="10" grpId="2"/>
      <p:bldP spid="11" grpId="0"/>
      <p:bldP spid="11" grpId="1"/>
      <p:bldP spid="11" grpId="2"/>
      <p:bldP spid="6" grpId="0" animBg="1"/>
      <p:bldP spid="9" grpId="1"/>
      <p:bldP spid="5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24865" y="697230"/>
            <a:ext cx="24638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5400" b="1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</a:rPr>
              <a:t>练一练</a:t>
            </a:r>
            <a:endParaRPr lang="zh-CN" altLang="zh-CN" sz="5400" b="1">
              <a:solidFill>
                <a:srgbClr val="96617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82115" y="1967865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38+55=</a:t>
            </a:r>
            <a:endParaRPr lang="en-US" altLang="zh-CN" sz="6000" b="1"/>
          </a:p>
        </p:txBody>
      </p:sp>
      <p:sp>
        <p:nvSpPr>
          <p:cNvPr id="5" name="文本框 4"/>
          <p:cNvSpPr txBox="1"/>
          <p:nvPr/>
        </p:nvSpPr>
        <p:spPr>
          <a:xfrm>
            <a:off x="6536055" y="1967865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23+19=</a:t>
            </a:r>
            <a:endParaRPr lang="en-US" altLang="zh-CN" sz="6000" b="1"/>
          </a:p>
        </p:txBody>
      </p:sp>
      <p:sp>
        <p:nvSpPr>
          <p:cNvPr id="8" name="文本框 7"/>
          <p:cNvSpPr txBox="1"/>
          <p:nvPr/>
        </p:nvSpPr>
        <p:spPr>
          <a:xfrm>
            <a:off x="1682115" y="3456305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59+26=</a:t>
            </a:r>
            <a:endParaRPr lang="en-US" altLang="zh-CN" sz="6000" b="1"/>
          </a:p>
        </p:txBody>
      </p:sp>
      <p:sp>
        <p:nvSpPr>
          <p:cNvPr id="9" name="文本框 8"/>
          <p:cNvSpPr txBox="1"/>
          <p:nvPr/>
        </p:nvSpPr>
        <p:spPr>
          <a:xfrm>
            <a:off x="6536055" y="3456305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28+13=</a:t>
            </a:r>
            <a:endParaRPr lang="en-US" altLang="zh-CN" sz="6000" b="1"/>
          </a:p>
        </p:txBody>
      </p:sp>
      <p:sp>
        <p:nvSpPr>
          <p:cNvPr id="10" name="文本框 9"/>
          <p:cNvSpPr txBox="1"/>
          <p:nvPr/>
        </p:nvSpPr>
        <p:spPr>
          <a:xfrm>
            <a:off x="1682115" y="4940300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14+57=</a:t>
            </a:r>
            <a:endParaRPr lang="en-US" altLang="zh-CN" sz="6000" b="1"/>
          </a:p>
        </p:txBody>
      </p:sp>
      <p:sp>
        <p:nvSpPr>
          <p:cNvPr id="11" name="文本框 10"/>
          <p:cNvSpPr txBox="1"/>
          <p:nvPr/>
        </p:nvSpPr>
        <p:spPr>
          <a:xfrm>
            <a:off x="6536055" y="4940300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16+54=</a:t>
            </a:r>
            <a:endParaRPr lang="en-US" altLang="zh-CN" sz="6000" b="1"/>
          </a:p>
        </p:txBody>
      </p:sp>
      <p:sp>
        <p:nvSpPr>
          <p:cNvPr id="12" name="文本框 11"/>
          <p:cNvSpPr txBox="1"/>
          <p:nvPr/>
        </p:nvSpPr>
        <p:spPr>
          <a:xfrm>
            <a:off x="4360545" y="1967865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93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214485" y="1967865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42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360545" y="3456305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85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214485" y="3456305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41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360545" y="4940300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71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214485" y="4940300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70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28015" y="866775"/>
            <a:ext cx="1093660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44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果园中果树结了</a:t>
            </a:r>
            <a:r>
              <a:rPr lang="en-US" altLang="zh-CN" sz="44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43</a:t>
            </a:r>
            <a:r>
              <a:rPr lang="zh-CN" altLang="en-US" sz="44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个橘子和</a:t>
            </a:r>
            <a:r>
              <a:rPr lang="en-US" altLang="zh-CN" sz="44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39</a:t>
            </a:r>
            <a:r>
              <a:rPr lang="zh-CN" altLang="en-US" sz="4400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个苹果。请问橘子和苹果加起来一共有多少个？</a:t>
            </a:r>
            <a:endParaRPr lang="zh-CN" altLang="en-US" sz="4400">
              <a:solidFill>
                <a:srgbClr val="96617E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 descr="E:\手指图片\40.png4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273175" y="3091180"/>
            <a:ext cx="1289685" cy="1966595"/>
          </a:xfrm>
          <a:prstGeom prst="rect">
            <a:avLst/>
          </a:prstGeom>
        </p:spPr>
      </p:pic>
      <p:pic>
        <p:nvPicPr>
          <p:cNvPr id="4" name="图片 3" descr="E:\手指图片\3.png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884805" y="2997835"/>
            <a:ext cx="1075690" cy="2059940"/>
          </a:xfrm>
          <a:prstGeom prst="rect">
            <a:avLst/>
          </a:prstGeom>
        </p:spPr>
      </p:pic>
      <p:sp>
        <p:nvSpPr>
          <p:cNvPr id="6" name="右箭头 5"/>
          <p:cNvSpPr/>
          <p:nvPr/>
        </p:nvSpPr>
        <p:spPr>
          <a:xfrm>
            <a:off x="4436110" y="2619375"/>
            <a:ext cx="3319780" cy="2676525"/>
          </a:xfrm>
          <a:prstGeom prst="rightArrow">
            <a:avLst/>
          </a:prstGeom>
          <a:solidFill>
            <a:srgbClr val="E4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908550" y="3234690"/>
            <a:ext cx="2080895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800" b="1">
                <a:solidFill>
                  <a:schemeClr val="bg1"/>
                </a:solidFill>
              </a:rPr>
              <a:t>+39</a:t>
            </a:r>
            <a:endParaRPr lang="en-US" altLang="zh-CN" sz="8800" b="1">
              <a:solidFill>
                <a:schemeClr val="bg1"/>
              </a:solidFill>
            </a:endParaRPr>
          </a:p>
        </p:txBody>
      </p:sp>
      <p:pic>
        <p:nvPicPr>
          <p:cNvPr id="28" name="图片 27" descr="E:\手指图片\40.png4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268970" y="3091180"/>
            <a:ext cx="1289685" cy="1966595"/>
          </a:xfrm>
          <a:prstGeom prst="rect">
            <a:avLst/>
          </a:prstGeom>
        </p:spPr>
      </p:pic>
      <p:pic>
        <p:nvPicPr>
          <p:cNvPr id="29" name="图片 28" descr="E:\手指图片\3.png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895840" y="3044190"/>
            <a:ext cx="1075690" cy="2059940"/>
          </a:xfrm>
          <a:prstGeom prst="rect">
            <a:avLst/>
          </a:prstGeom>
        </p:spPr>
      </p:pic>
      <p:pic>
        <p:nvPicPr>
          <p:cNvPr id="30" name="图片 29" descr="E:\手指图片\70.png7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23530" y="3115310"/>
            <a:ext cx="1513205" cy="1993900"/>
          </a:xfrm>
          <a:prstGeom prst="rect">
            <a:avLst/>
          </a:prstGeom>
        </p:spPr>
      </p:pic>
      <p:pic>
        <p:nvPicPr>
          <p:cNvPr id="31" name="图片 30" descr="E:\手指图片\80.png8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923530" y="3032125"/>
            <a:ext cx="1642110" cy="2025650"/>
          </a:xfrm>
          <a:prstGeom prst="rect">
            <a:avLst/>
          </a:prstGeom>
        </p:spPr>
      </p:pic>
      <p:pic>
        <p:nvPicPr>
          <p:cNvPr id="32" name="图片 31" descr="E:\手指图片\2.png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9895840" y="3044190"/>
            <a:ext cx="1075690" cy="2059940"/>
          </a:xfrm>
          <a:prstGeom prst="rect">
            <a:avLst/>
          </a:prstGeom>
        </p:spPr>
      </p:pic>
      <p:sp>
        <p:nvSpPr>
          <p:cNvPr id="57" name="文本框 56"/>
          <p:cNvSpPr txBox="1"/>
          <p:nvPr/>
        </p:nvSpPr>
        <p:spPr>
          <a:xfrm>
            <a:off x="2068830" y="5461000"/>
            <a:ext cx="1300480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600" b="1">
                <a:solidFill>
                  <a:srgbClr val="96617E"/>
                </a:solidFill>
              </a:rPr>
              <a:t>43</a:t>
            </a:r>
            <a:endParaRPr lang="en-US" altLang="zh-CN" sz="6600" b="1">
              <a:solidFill>
                <a:srgbClr val="96617E"/>
              </a:solidFill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5708015" y="5461000"/>
            <a:ext cx="478853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600" b="1">
                <a:solidFill>
                  <a:srgbClr val="96617E"/>
                </a:solidFill>
              </a:rPr>
              <a:t>43+39=</a:t>
            </a:r>
            <a:r>
              <a:rPr lang="en-US" altLang="zh-CN" sz="6600" b="1">
                <a:solidFill>
                  <a:srgbClr val="FF0000"/>
                </a:solidFill>
              </a:rPr>
              <a:t>82</a:t>
            </a:r>
            <a:endParaRPr lang="en-US" altLang="zh-CN" sz="6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ldLvl="0" animBg="1"/>
      <p:bldP spid="5" grpId="1"/>
      <p:bldP spid="57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24865" y="697230"/>
            <a:ext cx="246380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5400" b="1">
                <a:solidFill>
                  <a:srgbClr val="96617E"/>
                </a:solidFill>
                <a:latin typeface="微软雅黑" panose="020B0503020204020204" charset="-122"/>
                <a:ea typeface="微软雅黑" panose="020B0503020204020204" charset="-122"/>
              </a:rPr>
              <a:t>练一练</a:t>
            </a:r>
            <a:endParaRPr lang="zh-CN" altLang="zh-CN" sz="5400" b="1">
              <a:solidFill>
                <a:srgbClr val="96617E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82115" y="1967865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44+37=</a:t>
            </a:r>
            <a:endParaRPr lang="en-US" altLang="zh-CN" sz="6000" b="1"/>
          </a:p>
        </p:txBody>
      </p:sp>
      <p:sp>
        <p:nvSpPr>
          <p:cNvPr id="5" name="文本框 4"/>
          <p:cNvSpPr txBox="1"/>
          <p:nvPr/>
        </p:nvSpPr>
        <p:spPr>
          <a:xfrm>
            <a:off x="6536055" y="1967865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52+19=</a:t>
            </a:r>
            <a:endParaRPr lang="en-US" altLang="zh-CN" sz="6000" b="1"/>
          </a:p>
        </p:txBody>
      </p:sp>
      <p:sp>
        <p:nvSpPr>
          <p:cNvPr id="8" name="文本框 7"/>
          <p:cNvSpPr txBox="1"/>
          <p:nvPr/>
        </p:nvSpPr>
        <p:spPr>
          <a:xfrm>
            <a:off x="1682115" y="3456305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27+46=</a:t>
            </a:r>
            <a:endParaRPr lang="en-US" altLang="zh-CN" sz="6000" b="1"/>
          </a:p>
        </p:txBody>
      </p:sp>
      <p:sp>
        <p:nvSpPr>
          <p:cNvPr id="9" name="文本框 8"/>
          <p:cNvSpPr txBox="1"/>
          <p:nvPr/>
        </p:nvSpPr>
        <p:spPr>
          <a:xfrm>
            <a:off x="6536055" y="3456305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72+18=</a:t>
            </a:r>
            <a:endParaRPr lang="en-US" altLang="zh-CN" sz="6000" b="1"/>
          </a:p>
        </p:txBody>
      </p:sp>
      <p:sp>
        <p:nvSpPr>
          <p:cNvPr id="10" name="文本框 9"/>
          <p:cNvSpPr txBox="1"/>
          <p:nvPr/>
        </p:nvSpPr>
        <p:spPr>
          <a:xfrm>
            <a:off x="1682115" y="4940300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33+48=</a:t>
            </a:r>
            <a:endParaRPr lang="en-US" altLang="zh-CN" sz="6000" b="1"/>
          </a:p>
        </p:txBody>
      </p:sp>
      <p:sp>
        <p:nvSpPr>
          <p:cNvPr id="11" name="文本框 10"/>
          <p:cNvSpPr txBox="1"/>
          <p:nvPr/>
        </p:nvSpPr>
        <p:spPr>
          <a:xfrm>
            <a:off x="6536055" y="4940300"/>
            <a:ext cx="26784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/>
            <a:r>
              <a:rPr lang="en-US" altLang="zh-CN" sz="6000" b="1"/>
              <a:t>34+39=</a:t>
            </a:r>
            <a:endParaRPr lang="en-US" altLang="zh-CN" sz="6000" b="1"/>
          </a:p>
        </p:txBody>
      </p:sp>
      <p:sp>
        <p:nvSpPr>
          <p:cNvPr id="12" name="文本框 11"/>
          <p:cNvSpPr txBox="1"/>
          <p:nvPr/>
        </p:nvSpPr>
        <p:spPr>
          <a:xfrm>
            <a:off x="4360545" y="1967865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81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214485" y="1967865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71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360545" y="3456305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73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214485" y="3456305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90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360545" y="4940300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81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214485" y="4940300"/>
            <a:ext cx="1255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6000" b="1">
                <a:solidFill>
                  <a:srgbClr val="FF0000"/>
                </a:solidFill>
              </a:rPr>
              <a:t>73</a:t>
            </a:r>
            <a:endParaRPr lang="en-US" altLang="zh-CN" sz="6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WPS 演示</Application>
  <PresentationFormat>宽屏</PresentationFormat>
  <Paragraphs>82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Calibri</vt:lpstr>
      <vt:lpstr>Arial Unicode MS</vt:lpstr>
      <vt:lpstr>Calibri Light</vt:lpstr>
      <vt:lpstr>字体管家胖丫儿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SHUO、先生</cp:lastModifiedBy>
  <cp:revision>7</cp:revision>
  <dcterms:created xsi:type="dcterms:W3CDTF">2018-08-28T08:11:00Z</dcterms:created>
  <dcterms:modified xsi:type="dcterms:W3CDTF">2018-08-31T13:10:51Z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