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82F22-CBF4-4A81-9FFF-00E7368BA340}" type="datetimeFigureOut">
              <a:rPr lang="zh-CN" altLang="en-US" smtClean="0"/>
              <a:t>2018/6/26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00E08-6EFB-48A3-A87A-E59D025AB24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00E08-6EFB-48A3-A87A-E59D025AB245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2018/6/26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2415" y="662305"/>
            <a:ext cx="35007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小老虎博士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94560" y="1988820"/>
            <a:ext cx="70713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1 +</a:t>
            </a:r>
            <a:r>
              <a:rPr lang="zh-CN" altLang="en-US" sz="5400" b="1"/>
              <a:t> </a:t>
            </a:r>
            <a:r>
              <a:rPr lang="en-US" altLang="zh-CN" sz="5400" b="1"/>
              <a:t>4             5 </a:t>
            </a:r>
            <a:r>
              <a:rPr lang="zh-CN" altLang="en-US" sz="5400" b="1"/>
              <a:t>博 士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94560" y="3086100"/>
            <a:ext cx="70713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4 +</a:t>
            </a:r>
            <a:r>
              <a:rPr lang="zh-CN" altLang="en-US" sz="5400" b="1"/>
              <a:t> </a:t>
            </a:r>
            <a:r>
              <a:rPr lang="en-US" altLang="zh-CN" sz="5400" b="1"/>
              <a:t>1             5 </a:t>
            </a:r>
            <a:r>
              <a:rPr lang="zh-CN" altLang="en-US" sz="5400" b="1"/>
              <a:t>博 士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94560" y="4175760"/>
            <a:ext cx="70713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5 -</a:t>
            </a:r>
            <a:r>
              <a:rPr lang="zh-CN" altLang="en-US" sz="5400" b="1"/>
              <a:t> </a:t>
            </a:r>
            <a:r>
              <a:rPr lang="en-US" altLang="zh-CN" sz="5400" b="1"/>
              <a:t>4             </a:t>
            </a:r>
            <a:r>
              <a:rPr lang="zh-CN" altLang="en-US" sz="5400" b="1"/>
              <a:t>等</a:t>
            </a:r>
            <a:r>
              <a:rPr lang="en-US" altLang="zh-CN" sz="5400" b="1"/>
              <a:t> </a:t>
            </a:r>
            <a:r>
              <a:rPr lang="zh-CN" altLang="en-US" sz="5400" b="1"/>
              <a:t>于 </a:t>
            </a:r>
            <a:r>
              <a:rPr lang="en-US" altLang="zh-CN" sz="5400" b="1"/>
              <a:t>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94560" y="5265420"/>
            <a:ext cx="70713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/>
              <a:t>5 -</a:t>
            </a:r>
            <a:r>
              <a:rPr lang="zh-CN" altLang="en-US" sz="5400" b="1"/>
              <a:t> </a:t>
            </a:r>
            <a:r>
              <a:rPr lang="en-US" altLang="zh-CN" sz="5400" b="1"/>
              <a:t>1             </a:t>
            </a:r>
            <a:r>
              <a:rPr lang="zh-CN" altLang="en-US" sz="5400" b="1"/>
              <a:t>等</a:t>
            </a:r>
            <a:r>
              <a:rPr lang="en-US" altLang="zh-CN" sz="5400" b="1"/>
              <a:t> </a:t>
            </a:r>
            <a:r>
              <a:rPr lang="zh-CN" altLang="en-US" sz="5400" b="1"/>
              <a:t>于 </a:t>
            </a:r>
            <a:r>
              <a:rPr lang="en-US" altLang="zh-CN" sz="5400" b="1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3960" y="124714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ym typeface="+mn-ea"/>
              </a:rPr>
              <a:t>1 +</a:t>
            </a:r>
            <a:r>
              <a:rPr lang="zh-CN" altLang="en-US" sz="6000" b="1">
                <a:sym typeface="+mn-ea"/>
              </a:rPr>
              <a:t> </a:t>
            </a:r>
            <a:r>
              <a:rPr lang="en-US" altLang="zh-CN" sz="6000" b="1">
                <a:sym typeface="+mn-ea"/>
              </a:rPr>
              <a:t>4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32600" y="124714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ym typeface="+mn-ea"/>
              </a:rPr>
              <a:t>(            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73960" y="260350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ym typeface="+mn-ea"/>
              </a:rPr>
              <a:t>4 +</a:t>
            </a:r>
            <a:r>
              <a:rPr lang="zh-CN" altLang="en-US" sz="6000" b="1">
                <a:sym typeface="+mn-ea"/>
              </a:rPr>
              <a:t> </a:t>
            </a:r>
            <a:r>
              <a:rPr lang="en-US" altLang="zh-CN" sz="6000" b="1">
                <a:sym typeface="+mn-ea"/>
              </a:rPr>
              <a:t>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32600" y="260350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ym typeface="+mn-ea"/>
              </a:rPr>
              <a:t>(            )</a:t>
            </a:r>
            <a:endParaRPr lang="en-US" altLang="zh-CN" sz="6000" b="1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3960" y="530098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ym typeface="+mn-ea"/>
              </a:rPr>
              <a:t>5 -</a:t>
            </a:r>
            <a:r>
              <a:rPr lang="zh-CN" altLang="en-US" sz="6000" b="1">
                <a:sym typeface="+mn-ea"/>
              </a:rPr>
              <a:t> </a:t>
            </a:r>
            <a:r>
              <a:rPr lang="en-US" altLang="zh-CN" sz="6000" b="1">
                <a:sym typeface="+mn-ea"/>
              </a:rPr>
              <a:t>1  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73960" y="394970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>
                <a:sym typeface="+mn-ea"/>
              </a:rPr>
              <a:t>5 -</a:t>
            </a:r>
            <a:r>
              <a:rPr lang="zh-CN" altLang="en-US" sz="6000" b="1">
                <a:sym typeface="+mn-ea"/>
              </a:rPr>
              <a:t> </a:t>
            </a:r>
            <a:r>
              <a:rPr lang="en-US" altLang="zh-CN" sz="6000" b="1">
                <a:sym typeface="+mn-ea"/>
              </a:rPr>
              <a:t>4 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32600" y="394970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ym typeface="+mn-ea"/>
              </a:rPr>
              <a:t>(            )</a:t>
            </a:r>
            <a:endParaRPr lang="en-US" altLang="zh-CN" sz="6000" b="1"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32600" y="5300980"/>
            <a:ext cx="278892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ym typeface="+mn-ea"/>
              </a:rPr>
              <a:t>(            )</a:t>
            </a:r>
            <a:endParaRPr lang="en-US" altLang="zh-CN" sz="6000" b="1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0520" y="417195"/>
            <a:ext cx="23380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15925" y="570230"/>
            <a:ext cx="37585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好棒摆一摆</a:t>
            </a:r>
          </a:p>
        </p:txBody>
      </p:sp>
      <p:pic>
        <p:nvPicPr>
          <p:cNvPr id="4" name="图片 3" descr="图片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295" y="2138045"/>
            <a:ext cx="5211445" cy="1203325"/>
          </a:xfrm>
          <a:prstGeom prst="rect">
            <a:avLst/>
          </a:prstGeom>
        </p:spPr>
      </p:pic>
      <p:pic>
        <p:nvPicPr>
          <p:cNvPr id="5" name="图片 4" descr="图片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2295" y="3588385"/>
            <a:ext cx="1398270" cy="1203325"/>
          </a:xfrm>
          <a:prstGeom prst="rect">
            <a:avLst/>
          </a:prstGeom>
        </p:spPr>
      </p:pic>
      <p:pic>
        <p:nvPicPr>
          <p:cNvPr id="6" name="图片 5" descr="图片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4490" y="3588385"/>
            <a:ext cx="4159250" cy="12033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703830" y="5266055"/>
            <a:ext cx="952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22065" y="5266055"/>
            <a:ext cx="952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+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939665" y="5266055"/>
            <a:ext cx="952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4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055995" y="5266055"/>
            <a:ext cx="952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=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185660" y="5266055"/>
            <a:ext cx="9525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56790" y="2354580"/>
            <a:ext cx="2626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1+4=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56790" y="4459605"/>
            <a:ext cx="2626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4+1=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86905" y="2354580"/>
            <a:ext cx="2626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5-4=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86905" y="4459605"/>
            <a:ext cx="2626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5-1=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51485" y="518160"/>
            <a:ext cx="47517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>
                <a:solidFill>
                  <a:srgbClr val="0070C0"/>
                </a:solidFill>
              </a:rPr>
              <a:t>小耳朵竖起来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33545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33545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745855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745855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5470" y="662305"/>
            <a:ext cx="16605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0070C0"/>
                </a:solidFill>
              </a:rPr>
              <a:t>例一：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97225" y="1758315"/>
            <a:ext cx="32505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4+1+3=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  <p:pic>
        <p:nvPicPr>
          <p:cNvPr id="5" name="图片 4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985" y="3400425"/>
            <a:ext cx="1349375" cy="20580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59535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4</a:t>
            </a:r>
          </a:p>
        </p:txBody>
      </p:sp>
      <p:sp>
        <p:nvSpPr>
          <p:cNvPr id="7" name="右箭头 6"/>
          <p:cNvSpPr/>
          <p:nvPr/>
        </p:nvSpPr>
        <p:spPr>
          <a:xfrm>
            <a:off x="2785110" y="3805555"/>
            <a:ext cx="1620520" cy="175323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018790" y="4220845"/>
            <a:ext cx="9525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</a:rPr>
              <a:t>+1</a:t>
            </a:r>
          </a:p>
        </p:txBody>
      </p:sp>
      <p:pic>
        <p:nvPicPr>
          <p:cNvPr id="9" name="图片 8" descr="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5050" y="3415665"/>
            <a:ext cx="1602105" cy="2042795"/>
          </a:xfrm>
          <a:prstGeom prst="rect">
            <a:avLst/>
          </a:prstGeom>
        </p:spPr>
      </p:pic>
      <p:sp>
        <p:nvSpPr>
          <p:cNvPr id="10" name="右箭头 9"/>
          <p:cNvSpPr/>
          <p:nvPr/>
        </p:nvSpPr>
        <p:spPr>
          <a:xfrm>
            <a:off x="7056120" y="3805555"/>
            <a:ext cx="1620520" cy="175323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289800" y="4220845"/>
            <a:ext cx="9525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</a:rPr>
              <a:t>+3</a:t>
            </a:r>
          </a:p>
        </p:txBody>
      </p:sp>
      <p:pic>
        <p:nvPicPr>
          <p:cNvPr id="12" name="图片 11" descr="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5410" y="3395345"/>
            <a:ext cx="1671955" cy="206311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203190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5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388475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8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089015" y="1758315"/>
            <a:ext cx="11277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rgbClr val="FF0000"/>
                </a:solidFill>
                <a:sym typeface="+mn-ea"/>
              </a:rPr>
              <a:t>？</a:t>
            </a:r>
            <a:endParaRPr lang="zh-CN" altLang="en-US" sz="7200"/>
          </a:p>
        </p:txBody>
      </p:sp>
      <p:sp>
        <p:nvSpPr>
          <p:cNvPr id="13" name="文本框 12"/>
          <p:cNvSpPr txBox="1"/>
          <p:nvPr/>
        </p:nvSpPr>
        <p:spPr>
          <a:xfrm>
            <a:off x="6126480" y="1729740"/>
            <a:ext cx="10820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/>
      <p:bldP spid="10" grpId="0" animBg="1"/>
      <p:bldP spid="11" grpId="0"/>
      <p:bldP spid="15" grpId="0"/>
      <p:bldP spid="16" grpId="0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96365" y="2354580"/>
            <a:ext cx="32448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1+4+2=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6365" y="4459605"/>
            <a:ext cx="34283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3+1+1=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57925" y="2354580"/>
            <a:ext cx="30778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7-6+</a:t>
            </a:r>
            <a:r>
              <a:rPr lang="en-US" altLang="zh-CN" sz="7200" b="1">
                <a:solidFill>
                  <a:schemeClr val="tx1"/>
                </a:solidFill>
              </a:rPr>
              <a:t>4</a:t>
            </a:r>
            <a:r>
              <a:rPr lang="en-US" altLang="zh-CN" sz="7200" b="1"/>
              <a:t>=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57925" y="4459605"/>
            <a:ext cx="30784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9-8+</a:t>
            </a:r>
            <a:r>
              <a:rPr lang="en-US" altLang="zh-CN" sz="7200" b="1">
                <a:solidFill>
                  <a:schemeClr val="tx1"/>
                </a:solidFill>
              </a:rPr>
              <a:t>4</a:t>
            </a:r>
            <a:r>
              <a:rPr lang="en-US" altLang="zh-CN" sz="7200" b="1"/>
              <a:t>=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0240" y="793750"/>
            <a:ext cx="23037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试一试！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59580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59580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930005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30005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93725" y="768985"/>
            <a:ext cx="18656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>
                <a:solidFill>
                  <a:srgbClr val="0070C0"/>
                </a:solidFill>
              </a:rPr>
              <a:t>例二：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97225" y="1758315"/>
            <a:ext cx="26974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6-1-4=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  <p:pic>
        <p:nvPicPr>
          <p:cNvPr id="5" name="图片 4" descr="E:\手指图片\6.png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77265" y="3453130"/>
            <a:ext cx="1649730" cy="19672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59535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6</a:t>
            </a:r>
          </a:p>
        </p:txBody>
      </p:sp>
      <p:sp>
        <p:nvSpPr>
          <p:cNvPr id="7" name="右箭头 6"/>
          <p:cNvSpPr/>
          <p:nvPr/>
        </p:nvSpPr>
        <p:spPr>
          <a:xfrm>
            <a:off x="2785110" y="3805555"/>
            <a:ext cx="1620520" cy="175323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018790" y="4220845"/>
            <a:ext cx="9525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</a:rPr>
              <a:t>-1</a:t>
            </a:r>
          </a:p>
        </p:txBody>
      </p:sp>
      <p:pic>
        <p:nvPicPr>
          <p:cNvPr id="9" name="图片 8" descr="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5050" y="3415665"/>
            <a:ext cx="1602105" cy="2042795"/>
          </a:xfrm>
          <a:prstGeom prst="rect">
            <a:avLst/>
          </a:prstGeom>
        </p:spPr>
      </p:pic>
      <p:sp>
        <p:nvSpPr>
          <p:cNvPr id="10" name="右箭头 9"/>
          <p:cNvSpPr/>
          <p:nvPr/>
        </p:nvSpPr>
        <p:spPr>
          <a:xfrm>
            <a:off x="7056120" y="3805555"/>
            <a:ext cx="1620520" cy="175323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289800" y="4220845"/>
            <a:ext cx="9525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</a:rPr>
              <a:t>-4</a:t>
            </a:r>
          </a:p>
        </p:txBody>
      </p:sp>
      <p:pic>
        <p:nvPicPr>
          <p:cNvPr id="12" name="图片 11" descr="E:\手指图片\1.png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166860" y="3415665"/>
            <a:ext cx="1245870" cy="206311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5203190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5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526905" y="5458460"/>
            <a:ext cx="88582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/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69610" y="1758315"/>
            <a:ext cx="677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>
                <a:solidFill>
                  <a:srgbClr val="FF0000"/>
                </a:solidFill>
                <a:sym typeface="+mn-ea"/>
              </a:rPr>
              <a:t>？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94705" y="1758315"/>
            <a:ext cx="677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bldLvl="0" animBg="1"/>
      <p:bldP spid="8" grpId="0"/>
      <p:bldP spid="10" grpId="0" bldLvl="0" animBg="1"/>
      <p:bldP spid="11" grpId="0"/>
      <p:bldP spid="15" grpId="0"/>
      <p:bldP spid="16" grpId="0"/>
      <p:bldP spid="2" grpId="0"/>
      <p:bldP spid="2" grpId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96365" y="2354580"/>
            <a:ext cx="32448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8-3-4=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96365" y="4459605"/>
            <a:ext cx="34283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9-4-1=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57925" y="2354580"/>
            <a:ext cx="30778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5-1-2=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57925" y="4459605"/>
            <a:ext cx="30784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/>
              <a:t>6-1-4=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03275" y="701675"/>
            <a:ext cx="23342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0070C0"/>
                </a:solidFill>
              </a:rPr>
              <a:t>试一试！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57370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357370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180195" y="2354580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180195" y="4459605"/>
            <a:ext cx="13214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136</Words>
  <Application>WPS 演示</Application>
  <PresentationFormat>自定义</PresentationFormat>
  <Paragraphs>73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新授.pptx</dc:title>
  <dc:creator/>
  <cp:lastModifiedBy>Windows User</cp:lastModifiedBy>
  <cp:revision>14</cp:revision>
  <dcterms:created xsi:type="dcterms:W3CDTF">2018-04-27T13:12:00Z</dcterms:created>
  <dcterms:modified xsi:type="dcterms:W3CDTF">2018-06-26T06:35:03Z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