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86" r:id="rId9"/>
    <p:sldMasterId id="2147483690" r:id="rId10"/>
  </p:sldMasterIdLst>
  <p:notesMasterIdLst>
    <p:notesMasterId r:id="rId14"/>
  </p:notesMasterIdLst>
  <p:sldIdLst>
    <p:sldId id="257" r:id="rId11"/>
    <p:sldId id="272" r:id="rId12"/>
    <p:sldId id="258" r:id="rId13"/>
    <p:sldId id="274" r:id="rId15"/>
    <p:sldId id="259" r:id="rId16"/>
    <p:sldId id="275" r:id="rId17"/>
    <p:sldId id="260" r:id="rId18"/>
    <p:sldId id="276" r:id="rId19"/>
    <p:sldId id="261" r:id="rId20"/>
    <p:sldId id="278" r:id="rId21"/>
    <p:sldId id="262" r:id="rId22"/>
    <p:sldId id="312" r:id="rId23"/>
    <p:sldId id="263" r:id="rId24"/>
    <p:sldId id="279" r:id="rId25"/>
    <p:sldId id="264" r:id="rId26"/>
    <p:sldId id="280" r:id="rId27"/>
    <p:sldId id="265" r:id="rId28"/>
    <p:sldId id="281" r:id="rId29"/>
    <p:sldId id="303" r:id="rId30"/>
    <p:sldId id="304" r:id="rId31"/>
    <p:sldId id="296" r:id="rId32"/>
    <p:sldId id="267" r:id="rId33"/>
    <p:sldId id="268" r:id="rId34"/>
    <p:sldId id="297" r:id="rId35"/>
    <p:sldId id="269" r:id="rId36"/>
    <p:sldId id="270" r:id="rId37"/>
    <p:sldId id="271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891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8914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0962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5" y="2130527"/>
            <a:ext cx="10363470" cy="147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49" y="3886380"/>
            <a:ext cx="8534623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9" y="4800825"/>
            <a:ext cx="7315391" cy="5667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9" y="612805"/>
            <a:ext cx="7315391" cy="4114991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9" y="5367590"/>
            <a:ext cx="7315391" cy="80490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53"/>
            <a:ext cx="2743272" cy="5851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609" cy="5851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0" y="4407107"/>
            <a:ext cx="10363470" cy="1362138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0" y="2906849"/>
            <a:ext cx="10363470" cy="15002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2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85"/>
            <a:ext cx="5387058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977"/>
            <a:ext cx="5387058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85"/>
            <a:ext cx="5389174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977"/>
            <a:ext cx="5389174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63" y="1031306"/>
            <a:ext cx="9912993" cy="428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211" y="6452198"/>
            <a:ext cx="39189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7F4-AA90-41FB-872F-62FC65FD19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722" y="6396523"/>
            <a:ext cx="2844875" cy="36514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A7EAEB28-2C4A-4F70-AE8A-14278BD7E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62"/>
            <a:ext cx="4011189" cy="116210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66"/>
            <a:ext cx="6815845" cy="585338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71"/>
            <a:ext cx="4011189" cy="469128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52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6"/>
            <a:ext cx="10973087" cy="452617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6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E7F4-AA90-41FB-872F-62FC65FD19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56648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8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EB28-2C4A-4F70-AE8A-14278BD7E96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2.xml"/><Relationship Id="rId4" Type="http://schemas.openxmlformats.org/officeDocument/2006/relationships/image" Target="../media/image10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9.xml"/><Relationship Id="rId4" Type="http://schemas.openxmlformats.org/officeDocument/2006/relationships/image" Target="../media/image11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2.xml"/><Relationship Id="rId3" Type="http://schemas.openxmlformats.org/officeDocument/2006/relationships/image" Target="../media/image12.png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46.xml"/><Relationship Id="rId4" Type="http://schemas.openxmlformats.org/officeDocument/2006/relationships/image" Target="../media/image12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48.xml"/><Relationship Id="rId2" Type="http://schemas.openxmlformats.org/officeDocument/2006/relationships/image" Target="../media/image13.png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51.xml"/><Relationship Id="rId3" Type="http://schemas.openxmlformats.org/officeDocument/2006/relationships/image" Target="../media/image13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14.png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63.xml"/><Relationship Id="rId4" Type="http://schemas.openxmlformats.org/officeDocument/2006/relationships/image" Target="../media/image15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66.xml"/><Relationship Id="rId3" Type="http://schemas.openxmlformats.org/officeDocument/2006/relationships/image" Target="../media/image16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70.xml"/><Relationship Id="rId4" Type="http://schemas.openxmlformats.org/officeDocument/2006/relationships/image" Target="../media/image16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.xml"/><Relationship Id="rId4" Type="http://schemas.openxmlformats.org/officeDocument/2006/relationships/image" Target="../media/image5.jpe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6.xml"/><Relationship Id="rId4" Type="http://schemas.openxmlformats.org/officeDocument/2006/relationships/image" Target="../media/image6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9.xml"/><Relationship Id="rId3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3.xml"/><Relationship Id="rId4" Type="http://schemas.openxmlformats.org/officeDocument/2006/relationships/image" Target="../media/image7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AutoShape 2"/>
          <p:cNvSpPr>
            <a:spLocks noGrp="1"/>
          </p:cNvSpPr>
          <p:nvPr/>
        </p:nvSpPr>
        <p:spPr>
          <a:xfrm>
            <a:off x="2208530" y="485140"/>
            <a:ext cx="7774940" cy="1037590"/>
          </a:xfrm>
          <a:prstGeom prst="roundRect">
            <a:avLst>
              <a:gd name="adj" fmla="val 16667"/>
            </a:avLst>
          </a:prstGeom>
        </p:spPr>
        <p:txBody>
          <a:bodyPr vert="horz" wrap="square" lIns="91440" tIns="45720" rIns="91440" bIns="45720" rtlCol="0" anchor="ctr">
            <a:prstTxWarp prst="textChevron">
              <a:avLst/>
            </a:prstTxWarp>
            <a:normAutofit/>
          </a:bodyPr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base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New words and expressions  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7175" y="996950"/>
            <a:ext cx="1992313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3874453"/>
            <a:ext cx="2163763" cy="230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41475" y="520700"/>
            <a:ext cx="6672580" cy="5815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eg. There is a bird in the tree.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</a:pPr>
            <a:r>
              <a:rPr lang="zh-CN" altLang="en-US" sz="2400" b="1" dirty="0" smtClean="0">
                <a:sym typeface="+mn-ea"/>
              </a:rPr>
              <a:t>      树上有一只鸟。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（表示躲在树冠里,比如鸟停在树叉上,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 外面看上去是在树里的,不是树本身所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 有的）--（人）in the tree</a:t>
            </a:r>
            <a:endParaRPr lang="zh-CN" altLang="en-US" sz="2400" b="1" dirty="0" smtClean="0"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endParaRPr lang="zh-CN" altLang="en-US" sz="32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There are lots of apples on the tree. 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树上有许多苹果 。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（是树本身所有的，比如树上结的果子，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就用on ）-- (树叶）on the tree</a:t>
            </a:r>
            <a:endParaRPr lang="zh-CN" altLang="en-US" sz="2400" b="1" dirty="0" smtClean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083752" y="536575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en-US" altLang="zh-CN" strike="noStrike" dirty="0"/>
              <a:t> </a:t>
            </a:r>
            <a:r>
              <a:rPr lang="it-IT" altLang="en-US" dirty="0">
                <a:solidFill>
                  <a:schemeClr val="tx1"/>
                </a:solidFill>
                <a:uFillTx/>
                <a:latin typeface="Arial Unicode MS" panose="020B0604020202020204" charset="-122"/>
                <a:ea typeface="+mn-ea"/>
              </a:rPr>
              <a:t>climb  v. </a:t>
            </a:r>
            <a:r>
              <a:rPr lang="zh-CN" altLang="en-US" dirty="0">
                <a:solidFill>
                  <a:schemeClr val="tx1"/>
                </a:solidFill>
                <a:uFillTx/>
                <a:latin typeface="Arial Unicode MS" panose="020B0604020202020204" charset="-122"/>
                <a:ea typeface="+mn-ea"/>
              </a:rPr>
              <a:t>爬，攀登</a:t>
            </a:r>
            <a:endParaRPr lang="zh-CN" altLang="en-US" dirty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</a:endParaRPr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774190" y="1359535"/>
            <a:ext cx="4783455" cy="52457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m是鼻音，而b是爆破音，爆破音失去爆破。 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climb the hill   爬山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climb the tree 爬树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eg. Don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t climb the tree.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不要爬树。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I like climbing the mountain, what about you?   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我喜欢爬山，你呢？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Monkeys climb well.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猴子善于攀登。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083752" y="536575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en-US" altLang="zh-CN" strike="noStrike" dirty="0"/>
              <a:t> </a:t>
            </a:r>
            <a:r>
              <a:rPr lang="it-IT" altLang="en-US" dirty="0">
                <a:solidFill>
                  <a:schemeClr val="tx1"/>
                </a:solidFill>
                <a:uFillTx/>
                <a:latin typeface="Arial Unicode MS" panose="020B0604020202020204" charset="-122"/>
                <a:ea typeface="+mn-ea"/>
              </a:rPr>
              <a:t>climb  v. </a:t>
            </a:r>
            <a:r>
              <a:rPr lang="zh-CN" altLang="en-US" dirty="0">
                <a:solidFill>
                  <a:schemeClr val="tx1"/>
                </a:solidFill>
                <a:uFillTx/>
                <a:latin typeface="Arial Unicode MS" panose="020B0604020202020204" charset="-122"/>
                <a:ea typeface="+mn-ea"/>
              </a:rPr>
              <a:t>爬，攀登</a:t>
            </a:r>
            <a:endParaRPr lang="zh-CN" altLang="en-US" dirty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</a:endParaRPr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774190" y="1359535"/>
            <a:ext cx="4783455" cy="52457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m是鼻音，而b是爆破音，爆破音失去爆破。 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climb the hill   爬山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climb the tree 爬树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eg. Don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’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t climb the tree.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不要爬树。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I like climbing the mountain, what about you?   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我喜欢爬山，你呢？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Monkeys climb well.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dirty="0">
                <a:solidFill>
                  <a:schemeClr val="tx1"/>
                </a:solidFill>
                <a:uFillTx/>
                <a:latin typeface="Arial Unicode MS" panose="020B0604020202020204" charset="-122"/>
              </a:rPr>
              <a:t>猴子善于攀登。</a:t>
            </a:r>
            <a:endParaRPr lang="zh-CN" altLang="en-US" sz="1600" b="1" dirty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329680" y="2042160"/>
            <a:ext cx="4222115" cy="31667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58570" y="694055"/>
            <a:ext cx="4309110" cy="7975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who pron.</a:t>
            </a:r>
            <a:r>
              <a:rPr lang="zh-CN" altLang="en-US" b="1" strike="noStrike" dirty="0"/>
              <a:t>谁</a:t>
            </a:r>
            <a:endParaRPr lang="zh-CN" altLang="en-US" b="1" strike="noStrike" dirty="0"/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03032" y="1602105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Who is there?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谁在那？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Who is your teacher?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谁是你的老师？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Who is that?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谁来了？/谁的电话？</a:t>
            </a:r>
            <a:endParaRPr lang="zh-CN" altLang="en-US" sz="2400" b="1" strike="noStrike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58570" y="694055"/>
            <a:ext cx="4309110" cy="7975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who pron.</a:t>
            </a:r>
            <a:r>
              <a:rPr lang="zh-CN" altLang="en-US" b="1" strike="noStrike" dirty="0"/>
              <a:t>谁</a:t>
            </a:r>
            <a:endParaRPr lang="zh-CN" altLang="en-US" b="1" strike="noStrike" dirty="0"/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03032" y="1602105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Who is there?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谁在那？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Who is your teacher?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谁是你的老师？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Who is that?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谁来了？/谁的电话？</a:t>
            </a:r>
            <a:endParaRPr lang="zh-CN" altLang="en-US" sz="2400" b="1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567592" y="457200"/>
            <a:ext cx="5403215" cy="5403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run v.</a:t>
            </a:r>
            <a:r>
              <a:rPr lang="zh-CN" altLang="en-US" b="1" strike="noStrike" dirty="0"/>
              <a:t>跑</a:t>
            </a:r>
            <a:endParaRPr lang="zh-CN" altLang="en-US" b="1" strike="noStrike" dirty="0"/>
          </a:p>
        </p:txBody>
      </p:sp>
      <p:pic>
        <p:nvPicPr>
          <p:cNvPr id="23" name="图片占位符 3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55360" y="857250"/>
            <a:ext cx="4577080" cy="45491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run v.</a:t>
            </a:r>
            <a:r>
              <a:rPr lang="zh-CN" altLang="en-US" b="1" strike="noStrike" dirty="0"/>
              <a:t>跑</a:t>
            </a:r>
            <a:endParaRPr lang="zh-CN" altLang="en-US" b="1" strike="noStrike" dirty="0"/>
          </a:p>
        </p:txBody>
      </p:sp>
      <p:sp>
        <p:nvSpPr>
          <p:cNvPr id="22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57960" y="1213485"/>
            <a:ext cx="6639560" cy="5035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b="1" strike="noStrike" dirty="0"/>
              <a:t>run → runner（跑步的人）</a:t>
            </a:r>
            <a:endParaRPr lang="zh-CN" altLang="en-US" b="1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b="1" strike="noStrike" dirty="0"/>
              <a:t>run → ran（过去式）</a:t>
            </a:r>
            <a:endParaRPr lang="zh-CN" altLang="en-US" b="1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b="1" strike="noStrike" dirty="0"/>
              <a:t>running shoes 跑鞋 </a:t>
            </a:r>
            <a:endParaRPr lang="zh-CN" altLang="en-US" b="1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b="1" strike="noStrike" dirty="0"/>
              <a:t>run into  冲进</a:t>
            </a:r>
            <a:endParaRPr lang="zh-CN" altLang="en-US" b="1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b="1" strike="noStrike" dirty="0"/>
              <a:t>eg. Liuxiang runs fast. 刘翔跑得很快。</a:t>
            </a:r>
            <a:endParaRPr lang="zh-CN" altLang="en-US" b="1" strike="noStrike" dirty="0"/>
          </a:p>
          <a:p>
            <a:pPr marL="171450" indent="-171450"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b="1" strike="noStrike" dirty="0"/>
              <a:t>vt. 经营，管理（跑生意，跑买卖）</a:t>
            </a:r>
            <a:endParaRPr lang="zh-CN" altLang="en-US" b="1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b="1" strike="noStrike" dirty="0"/>
              <a:t>run the business  经营生意。</a:t>
            </a:r>
            <a:endParaRPr lang="zh-CN" altLang="en-US" b="1" strike="noStrike" dirty="0"/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b="1" strike="noStrike" dirty="0"/>
              <a:t>eg. He runs a school.  他经营着一所学校。</a:t>
            </a:r>
            <a:endParaRPr lang="zh-CN" altLang="en-US" b="1" strike="noStrike" dirty="0"/>
          </a:p>
        </p:txBody>
      </p:sp>
      <p:pic>
        <p:nvPicPr>
          <p:cNvPr id="23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055360" y="857250"/>
            <a:ext cx="4577080" cy="45491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694815" y="614680"/>
            <a:ext cx="3941445" cy="7181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grass  n.</a:t>
            </a:r>
            <a:r>
              <a:rPr lang="zh-CN" altLang="en-US" sz="2800" b="1" strike="noStrike" dirty="0"/>
              <a:t>草，草地</a:t>
            </a:r>
            <a:endParaRPr lang="zh-CN" altLang="en-US" sz="2800" b="1" strike="noStrike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35" y="1614170"/>
            <a:ext cx="5652135" cy="3629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08150" y="614680"/>
            <a:ext cx="4414520" cy="7708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grass  n.</a:t>
            </a:r>
            <a:r>
              <a:rPr lang="zh-CN" altLang="en-US" sz="2800" b="1" strike="noStrike" dirty="0"/>
              <a:t>草，草地</a:t>
            </a:r>
            <a:endParaRPr lang="zh-CN" altLang="en-US" sz="2800" b="1" strike="noStrike" dirty="0"/>
          </a:p>
        </p:txBody>
      </p:sp>
      <p:sp>
        <p:nvSpPr>
          <p:cNvPr id="22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63687" y="1647190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base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keep off the grass  勿践踏草地 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 algn="l" eaLnBrk="1" fontAlgn="base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run across the grass 跑过草地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 algn="l" eaLnBrk="1" fontAlgn="base" hangingPunct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dirty="0">
                <a:solidFill>
                  <a:schemeClr val="tx1"/>
                </a:solidFill>
              </a:rPr>
              <a:t>on the grass 在草地上</a:t>
            </a:r>
            <a:endParaRPr lang="zh-CN" altLang="en-US" sz="2400" b="1" dirty="0">
              <a:solidFill>
                <a:schemeClr val="tx1"/>
              </a:solidFill>
              <a:uFillTx/>
              <a:latin typeface="Arial Unicode MS" panose="020B0604020202020204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35" y="1614170"/>
            <a:ext cx="5652135" cy="36296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标题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1385" y="824230"/>
            <a:ext cx="4591050" cy="567055"/>
          </a:xfrm>
        </p:spPr>
        <p:txBody>
          <a:bodyPr>
            <a:noAutofit/>
          </a:bodyPr>
          <a:p>
            <a:pPr algn="ctr" fontAlgn="base"/>
            <a:r>
              <a:rPr lang="zh-CN" altLang="zh-CN" sz="3200" strike="noStrike" dirty="0"/>
              <a:t>after  prep.</a:t>
            </a:r>
            <a:r>
              <a:rPr lang="zh-CN" altLang="en-US" sz="3200" strike="noStrike" dirty="0"/>
              <a:t>在</a:t>
            </a:r>
            <a:r>
              <a:rPr lang="zh-CN" altLang="zh-CN" sz="3200" strike="noStrike" dirty="0"/>
              <a:t>……</a:t>
            </a:r>
            <a:r>
              <a:rPr lang="zh-CN" altLang="en-US" sz="3200" strike="noStrike" dirty="0"/>
              <a:t>之后</a:t>
            </a:r>
            <a:endParaRPr lang="zh-CN" altLang="en-US" sz="3200" strike="noStrike" dirty="0"/>
          </a:p>
        </p:txBody>
      </p:sp>
      <p:sp>
        <p:nvSpPr>
          <p:cNvPr id="3" name="文本框 2"/>
          <p:cNvSpPr txBox="1"/>
          <p:nvPr/>
        </p:nvSpPr>
        <p:spPr>
          <a:xfrm>
            <a:off x="1571625" y="1495425"/>
            <a:ext cx="5487670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 fontAlgn="base">
              <a:lnSpc>
                <a:spcPct val="16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After you. = You first, please.</a:t>
            </a:r>
            <a:endParaRPr lang="zh-CN" altLang="en-US" sz="2000" b="1" strike="noStrike" dirty="0">
              <a:sym typeface="+mn-ea"/>
            </a:endParaRPr>
          </a:p>
          <a:p>
            <a:pPr marL="228600" indent="-228600" algn="l" fontAlgn="base">
              <a:lnSpc>
                <a:spcPct val="16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run after在……之后跑，追，追逐</a:t>
            </a:r>
            <a:endParaRPr lang="zh-CN" altLang="en-US" sz="2000" b="1" strike="noStrike" dirty="0">
              <a:sym typeface="+mn-ea"/>
            </a:endParaRPr>
          </a:p>
          <a:p>
            <a:pPr marL="228600" indent="-228600" algn="l" fontAlgn="base">
              <a:lnSpc>
                <a:spcPct val="16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eg. A dog is running after a cat.</a:t>
            </a:r>
            <a:endParaRPr lang="zh-CN" altLang="en-US" sz="2000" b="1" strike="noStrike" dirty="0">
              <a:sym typeface="+mn-ea"/>
            </a:endParaRPr>
          </a:p>
          <a:p>
            <a:pPr indent="0" algn="l" fontAlgn="base">
              <a:lnSpc>
                <a:spcPct val="160000"/>
              </a:lnSpc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ym typeface="+mn-ea"/>
              </a:rPr>
              <a:t>        一只狗正在追逐一只猫。</a:t>
            </a:r>
            <a:endParaRPr lang="zh-CN" altLang="en-US" sz="2400" b="1" dirty="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AutoShape 2"/>
          <p:cNvSpPr>
            <a:spLocks noGrp="1"/>
          </p:cNvSpPr>
          <p:nvPr>
            <p:ph type="title"/>
          </p:nvPr>
        </p:nvSpPr>
        <p:spPr>
          <a:xfrm>
            <a:off x="2208530" y="459105"/>
            <a:ext cx="7774940" cy="1037590"/>
          </a:xfrm>
          <a:prstGeom prst="roundRect">
            <a:avLst>
              <a:gd name="adj" fmla="val 16667"/>
            </a:avLst>
          </a:prstGeom>
        </p:spPr>
        <p:txBody>
          <a:bodyPr vert="horz" wrap="square" lIns="91440" tIns="45720" rIns="91440" bIns="45720" anchor="ctr">
            <a:prstTxWarp prst="textChevron">
              <a:avLst/>
            </a:prstTxWarp>
            <a:normAutofit/>
          </a:bodyPr>
          <a:p>
            <a:pPr algn="ctr" defTabSz="914400" fontAlgn="base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New words and expressions  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2208546" y="1707591"/>
            <a:ext cx="10973087" cy="4526173"/>
          </a:xfrm>
        </p:spPr>
        <p:txBody>
          <a:bodyPr wrap="square" lIns="91440" tIns="45720" rIns="91440" bIns="45720" anchor="t">
            <a:normAutofit lnSpcReduction="20000"/>
          </a:bodyPr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garden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under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tree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climb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who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run 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grass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after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across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  <a:p>
            <a:pPr defTabSz="685800">
              <a:lnSpc>
                <a:spcPct val="80000"/>
              </a:lnSpc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cat               </a:t>
            </a:r>
            <a:endParaRPr lang="zh-CN" altLang="en-US" sz="28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5603" name="Rectangle 4"/>
          <p:cNvSpPr>
            <a:spLocks noGrp="1"/>
          </p:cNvSpPr>
          <p:nvPr/>
        </p:nvSpPr>
        <p:spPr>
          <a:xfrm>
            <a:off x="4025265" y="1600200"/>
            <a:ext cx="3505200" cy="45275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花园 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prep.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</a:t>
            </a: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之下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树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v.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爬，攀登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pron.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谁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v.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跑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草，草地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prep.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</a:t>
            </a: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之后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prep.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横过，穿过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猫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占位符 21"/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654165" y="3653155"/>
            <a:ext cx="4170045" cy="1828165"/>
          </a:xfrm>
        </p:spPr>
      </p:pic>
      <p:sp>
        <p:nvSpPr>
          <p:cNvPr id="20" name="标题 1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91385" y="824230"/>
            <a:ext cx="4591050" cy="567055"/>
          </a:xfrm>
        </p:spPr>
        <p:txBody>
          <a:bodyPr>
            <a:noAutofit/>
          </a:bodyPr>
          <a:p>
            <a:pPr algn="ctr" fontAlgn="base"/>
            <a:r>
              <a:rPr lang="zh-CN" altLang="zh-CN" sz="3200" strike="noStrike" dirty="0"/>
              <a:t>after  prep.</a:t>
            </a:r>
            <a:r>
              <a:rPr lang="zh-CN" altLang="en-US" sz="3200" strike="noStrike" dirty="0"/>
              <a:t>在</a:t>
            </a:r>
            <a:r>
              <a:rPr lang="zh-CN" altLang="zh-CN" sz="3200" strike="noStrike" dirty="0"/>
              <a:t>……</a:t>
            </a:r>
            <a:r>
              <a:rPr lang="zh-CN" altLang="en-US" sz="3200" strike="noStrike" dirty="0"/>
              <a:t>之后</a:t>
            </a:r>
            <a:endParaRPr lang="zh-CN" altLang="en-US" sz="3200" strike="noStrike" dirty="0"/>
          </a:p>
        </p:txBody>
      </p:sp>
      <p:sp>
        <p:nvSpPr>
          <p:cNvPr id="3" name="文本框 2"/>
          <p:cNvSpPr txBox="1"/>
          <p:nvPr/>
        </p:nvSpPr>
        <p:spPr>
          <a:xfrm>
            <a:off x="1571625" y="1495425"/>
            <a:ext cx="5487670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 fontAlgn="base">
              <a:lnSpc>
                <a:spcPct val="16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After you. = You first, please.</a:t>
            </a:r>
            <a:endParaRPr lang="zh-CN" altLang="en-US" sz="2000" b="1" strike="noStrike" dirty="0">
              <a:sym typeface="+mn-ea"/>
            </a:endParaRPr>
          </a:p>
          <a:p>
            <a:pPr marL="228600" indent="-228600" algn="l" fontAlgn="base">
              <a:lnSpc>
                <a:spcPct val="16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run after在……之后跑，追，追逐</a:t>
            </a:r>
            <a:endParaRPr lang="zh-CN" altLang="en-US" sz="2000" b="1" strike="noStrike" dirty="0">
              <a:sym typeface="+mn-ea"/>
            </a:endParaRPr>
          </a:p>
          <a:p>
            <a:pPr marL="228600" indent="-228600" algn="l" fontAlgn="base">
              <a:lnSpc>
                <a:spcPct val="16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eg. A dog is running after a cat.</a:t>
            </a:r>
            <a:endParaRPr lang="zh-CN" altLang="en-US" sz="2000" b="1" strike="noStrike" dirty="0">
              <a:sym typeface="+mn-ea"/>
            </a:endParaRPr>
          </a:p>
          <a:p>
            <a:pPr indent="0" algn="l" fontAlgn="base">
              <a:lnSpc>
                <a:spcPct val="160000"/>
              </a:lnSpc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ym typeface="+mn-ea"/>
              </a:rPr>
              <a:t>        一只狗正在追逐一只猫。</a:t>
            </a:r>
            <a:endParaRPr lang="zh-CN" altLang="en-US" sz="2400" b="1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74445" y="746760"/>
            <a:ext cx="6455410" cy="6388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across prep.</a:t>
            </a:r>
            <a:r>
              <a:rPr lang="zh-CN" altLang="en-US" b="1" strike="noStrike" dirty="0"/>
              <a:t>横过，穿过</a:t>
            </a:r>
            <a:endParaRPr lang="zh-CN" altLang="en-US" b="1" strike="noStrike" dirty="0"/>
          </a:p>
        </p:txBody>
      </p:sp>
      <p:sp>
        <p:nvSpPr>
          <p:cNvPr id="25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892935" y="1634490"/>
            <a:ext cx="9719310" cy="3589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表示的是在物体表面上横着穿过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run across 跑着横穿过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swim across the river    横游过河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walk across the street  横穿过街道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z="2800" strike="noStrike" dirty="0"/>
          </a:p>
          <a:p>
            <a:pPr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endParaRPr lang="zh-CN" altLang="en-US" sz="2800" strike="noStrike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74445" y="746760"/>
            <a:ext cx="6455410" cy="6388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across prep.</a:t>
            </a:r>
            <a:r>
              <a:rPr lang="zh-CN" altLang="en-US" b="1" strike="noStrike" dirty="0"/>
              <a:t>横过，穿过</a:t>
            </a:r>
            <a:endParaRPr lang="zh-CN" altLang="en-US" b="1" strike="noStrike" dirty="0"/>
          </a:p>
        </p:txBody>
      </p:sp>
      <p:sp>
        <p:nvSpPr>
          <p:cNvPr id="25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892935" y="1634490"/>
            <a:ext cx="9719310" cy="3589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表示的是在物体表面上横着穿过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run across 跑着横穿过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swim across the river    横游过河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walk across the street  横穿过街道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和through的区别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through表示在物体内部穿过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walk through the forest 走着穿过森林</a:t>
            </a:r>
            <a:endParaRPr lang="zh-CN" altLang="en-US" sz="2400" b="1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376160" y="1889760"/>
            <a:ext cx="4126865" cy="24784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84250" y="549275"/>
            <a:ext cx="4428490" cy="784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cat  n.</a:t>
            </a:r>
            <a:r>
              <a:rPr lang="zh-CN" altLang="en-US" b="1" strike="noStrike" dirty="0"/>
              <a:t>猫</a:t>
            </a:r>
            <a:endParaRPr lang="zh-CN" altLang="en-US" b="1" strike="noStrike" dirty="0"/>
          </a:p>
        </p:txBody>
      </p:sp>
      <p:pic>
        <p:nvPicPr>
          <p:cNvPr id="21" name="图片占位符 3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611745" y="1621790"/>
            <a:ext cx="3538220" cy="3614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84250" y="549275"/>
            <a:ext cx="4428490" cy="784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b="1" strike="noStrike" dirty="0"/>
              <a:t>cat  n.</a:t>
            </a:r>
            <a:r>
              <a:rPr lang="zh-CN" altLang="en-US" b="1" strike="noStrike" dirty="0"/>
              <a:t>猫</a:t>
            </a:r>
            <a:endParaRPr lang="zh-CN" altLang="en-US" b="1" strike="noStrike" dirty="0"/>
          </a:p>
        </p:txBody>
      </p:sp>
      <p:sp>
        <p:nvSpPr>
          <p:cNvPr id="20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67130" y="1425575"/>
            <a:ext cx="7862570" cy="4435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〈口〉小猫 kitty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2400" b="1" strike="noStrike" dirty="0"/>
              <a:t> It rains cats and dogs. = It rains heavily.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倾盆大雨。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You</a:t>
            </a:r>
            <a:r>
              <a:rPr lang="en-US" altLang="zh-CN" sz="2400" b="1" strike="noStrike" dirty="0"/>
              <a:t>'</a:t>
            </a:r>
            <a:r>
              <a:rPr lang="zh-CN" altLang="en-US" sz="2400" b="1" strike="noStrike" dirty="0"/>
              <a:t>d better stay at home now, it is raining 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cats and dogs outside.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你现在最好呆在家，外面倾盆大雨.</a:t>
            </a:r>
            <a:endParaRPr lang="zh-CN" altLang="en-US" sz="2400" b="1" strike="noStrike" dirty="0"/>
          </a:p>
          <a:p>
            <a:pPr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strike="noStrike" dirty="0"/>
              <a:t>like a cat on hot bricks  热锅上的蚂蚁</a:t>
            </a:r>
            <a:endParaRPr lang="zh-CN" altLang="en-US" sz="2400" b="1" strike="noStrike" dirty="0"/>
          </a:p>
        </p:txBody>
      </p:sp>
      <p:pic>
        <p:nvPicPr>
          <p:cNvPr id="21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024495" y="1582420"/>
            <a:ext cx="3125470" cy="31934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2079625" y="719455"/>
            <a:ext cx="8047990" cy="1314450"/>
          </a:xfrm>
        </p:spPr>
        <p:txBody>
          <a:bodyPr>
            <a:normAutofit/>
          </a:bodyPr>
          <a:p>
            <a:pPr algn="l" fontAlgn="auto"/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  <a:t>What about 用法：后边接人或物或动名词，意思是“那关于……呢？那……如何呢？</a:t>
            </a:r>
            <a:endParaRPr lang="zh-CN" altLang="en-US" strike="noStrike" noProof="1"/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483100" y="2493963"/>
            <a:ext cx="6107113" cy="619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1" i="0" kern="1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pPr algn="l" fontAlgn="base"/>
            <a:r>
              <a:rPr lang="zh-CN" altLang="en-US" strike="noStrike" noProof="1" dirty="0" smtClean="0">
                <a:latin typeface="+mj-lt"/>
                <a:ea typeface="+mj-ea"/>
                <a:cs typeface="+mj-cs"/>
              </a:rPr>
              <a:t>” </a:t>
            </a:r>
            <a:endParaRPr lang="zh-CN" altLang="en-US" strike="noStrike" noProof="1" dirty="0" smtClean="0">
              <a:latin typeface="+mj-lt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64360" y="2164080"/>
            <a:ext cx="7922895" cy="3608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fontAlgn="base">
              <a:lnSpc>
                <a:spcPct val="130000"/>
              </a:lnSpc>
              <a:buClr>
                <a:srgbClr val="000000"/>
              </a:buClr>
              <a:buSzTx/>
              <a:buFont typeface="Wingdings" panose="05000000000000000000" charset="0"/>
              <a:buChar char=""/>
            </a:pPr>
            <a:r>
              <a:rPr lang="en-US" altLang="zh-CN" sz="2400" b="1" dirty="0" smtClean="0">
                <a:ea typeface="+mj-ea"/>
                <a:sym typeface="+mn-ea"/>
              </a:rPr>
              <a:t> </a:t>
            </a:r>
            <a:r>
              <a:rPr lang="zh-CN" altLang="en-US" sz="2400" b="1" dirty="0" smtClean="0">
                <a:ea typeface="+mj-ea"/>
                <a:sym typeface="+mn-ea"/>
              </a:rPr>
              <a:t>What about+n.</a:t>
            </a:r>
            <a:endParaRPr lang="zh-CN" altLang="en-US" sz="2800" b="1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  <a:sym typeface="+mn-ea"/>
            </a:endParaRPr>
          </a:p>
          <a:p>
            <a:pPr marL="228600" indent="-228600" algn="just" fontAlgn="base">
              <a:lnSpc>
                <a:spcPct val="130000"/>
              </a:lnSpc>
              <a:buSzTx/>
              <a:buNone/>
            </a:pPr>
            <a:r>
              <a:rPr lang="zh-CN" altLang="en-US" sz="2400" b="1" dirty="0" smtClean="0">
                <a:ea typeface="+mj-ea"/>
                <a:sym typeface="+mn-ea"/>
              </a:rPr>
              <a:t>eg. What about an apple? 要吃个苹果吗？</a:t>
            </a:r>
            <a:endParaRPr lang="zh-CN" altLang="en-US" sz="2800" b="1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  <a:sym typeface="+mn-ea"/>
            </a:endParaRPr>
          </a:p>
          <a:p>
            <a:pPr marL="228600" indent="-228600" algn="just" fontAlgn="base">
              <a:lnSpc>
                <a:spcPct val="130000"/>
              </a:lnSpc>
              <a:buSzTx/>
              <a:buFont typeface="Wingdings" panose="05000000000000000000" charset="0"/>
              <a:buNone/>
            </a:pPr>
            <a:r>
              <a:rPr lang="zh-CN" altLang="en-US" sz="2400" b="1" dirty="0" smtClean="0">
                <a:ea typeface="+mj-ea"/>
                <a:sym typeface="+mn-ea"/>
              </a:rPr>
              <a:t>      What about some milk? 要喝点牛奶吗？</a:t>
            </a:r>
            <a:endParaRPr lang="zh-CN" altLang="en-US" sz="2800" b="1" strike="noStrike" noProof="1" dirty="0" smtClean="0">
              <a:solidFill>
                <a:schemeClr val="tx1"/>
              </a:solidFill>
              <a:ea typeface="+mj-ea"/>
              <a:sym typeface="+mn-ea"/>
            </a:endParaRPr>
          </a:p>
          <a:p>
            <a:pPr marL="228600" indent="-228600" algn="just" fontAlgn="base">
              <a:lnSpc>
                <a:spcPct val="130000"/>
              </a:lnSpc>
              <a:buSzTx/>
              <a:buFont typeface="Wingdings" panose="05000000000000000000" charset="0"/>
              <a:buNone/>
            </a:pPr>
            <a:endParaRPr lang="zh-CN" altLang="en-US" sz="3200" b="1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  <a:sym typeface="+mn-ea"/>
            </a:endParaRPr>
          </a:p>
          <a:p>
            <a:pPr marL="0" indent="0" algn="just" fontAlgn="base">
              <a:lnSpc>
                <a:spcPct val="130000"/>
              </a:lnSpc>
              <a:buClr>
                <a:srgbClr val="000000"/>
              </a:buClr>
              <a:buSzTx/>
              <a:buFont typeface="Wingdings" panose="05000000000000000000" charset="0"/>
              <a:buChar char=""/>
            </a:pPr>
            <a:r>
              <a:rPr lang="zh-CN" altLang="en-US" sz="2400" b="1" dirty="0" smtClean="0">
                <a:ea typeface="+mj-ea"/>
                <a:sym typeface="+mn-ea"/>
              </a:rPr>
              <a:t> What about +v-ing</a:t>
            </a:r>
            <a:endParaRPr lang="zh-CN" altLang="en-US" sz="2800" b="1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  <a:sym typeface="+mn-ea"/>
            </a:endParaRPr>
          </a:p>
          <a:p>
            <a:pPr marL="228600" indent="-228600" algn="just" fontAlgn="base">
              <a:lnSpc>
                <a:spcPct val="130000"/>
              </a:lnSpc>
              <a:buSzTx/>
              <a:buNone/>
            </a:pPr>
            <a:r>
              <a:rPr lang="zh-CN" altLang="en-US" sz="2400" b="1" dirty="0" smtClean="0">
                <a:ea typeface="+mj-ea"/>
                <a:sym typeface="+mn-ea"/>
              </a:rPr>
              <a:t>eg. What about (drinking) a glass of beer?</a:t>
            </a:r>
            <a:endParaRPr lang="zh-CN" altLang="en-US" sz="2800" b="1" strike="noStrike" noProof="1" dirty="0" smtClean="0">
              <a:solidFill>
                <a:schemeClr val="tx1"/>
              </a:solidFill>
              <a:latin typeface="+mn-lt"/>
              <a:ea typeface="+mj-ea"/>
              <a:cs typeface="+mn-cs"/>
              <a:sym typeface="+mn-ea"/>
            </a:endParaRPr>
          </a:p>
          <a:p>
            <a:pPr marL="228600" indent="-228600" algn="just" fontAlgn="base">
              <a:lnSpc>
                <a:spcPct val="130000"/>
              </a:lnSpc>
              <a:buSzTx/>
              <a:buNone/>
            </a:pPr>
            <a:r>
              <a:rPr lang="zh-CN" altLang="en-US" sz="2400" b="1" dirty="0" smtClean="0">
                <a:ea typeface="+mj-ea"/>
                <a:sym typeface="+mn-ea"/>
              </a:rPr>
              <a:t>      要不要喝杯啤酒？</a:t>
            </a:r>
            <a:endParaRPr lang="zh-CN" altLang="en-US" sz="2400" b="1" dirty="0" smtClean="0">
              <a:ea typeface="+mj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标题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01925" y="680720"/>
            <a:ext cx="5180965" cy="1143000"/>
          </a:xfrm>
        </p:spPr>
        <p:txBody>
          <a:bodyPr vert="horz" wrap="square" lIns="91440" tIns="45720" rIns="91440" bIns="45720" rtlCol="0" anchor="ctr">
            <a:normAutofit/>
          </a:bodyPr>
          <a:p>
            <a:pPr algn="l"/>
            <a:r>
              <a:rPr lang="zh-CN" altLang="zh-CN" sz="3200" strike="noStrike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What about = How about </a:t>
            </a:r>
            <a:endParaRPr lang="zh-CN" altLang="zh-CN" sz="3200" strike="noStrike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635" y="1823720"/>
            <a:ext cx="9142730" cy="3460750"/>
          </a:xfrm>
        </p:spPr>
        <p:txBody>
          <a:bodyPr>
            <a:normAutofit/>
          </a:bodyPr>
          <a:p>
            <a:pPr marL="0" indent="0"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b="1" strike="noStrike" dirty="0"/>
              <a:t>What about … 和 how about … 是英语口语中常用的两个省略句型，它们的意思和用法基本相同，常常用在以下场合。例如：</a:t>
            </a:r>
            <a:endParaRPr lang="zh-CN" altLang="en-US" sz="2400" b="1" strike="noStrike" dirty="0"/>
          </a:p>
          <a:p>
            <a:pPr marL="171450" indent="-171450"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 strike="noStrike" dirty="0"/>
              <a:t> 1. 向对方提出建议或请求。例如： </a:t>
            </a:r>
            <a:endParaRPr lang="zh-CN" altLang="en-US" sz="2400" b="1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400" b="1" strike="noStrike" dirty="0"/>
              <a:t>eg. How about going out for a walk? 出去散散步好吗？ </a:t>
            </a:r>
            <a:endParaRPr lang="zh-CN" altLang="en-US" sz="2400" b="1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400" b="1" strike="noStrike" dirty="0"/>
              <a:t>      What about another cake? 再吃块蛋糕好吗？ </a:t>
            </a:r>
            <a:endParaRPr lang="zh-CN" altLang="en-US" sz="2400" b="1" strike="noStrike" dirty="0"/>
          </a:p>
          <a:p>
            <a:pPr algn="just" eaLnBrk="1" fontAlgn="base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400" b="1" strike="noStrike" dirty="0"/>
              <a:t>      What about the TV play? 那个电视剧怎么样？</a:t>
            </a:r>
            <a:endParaRPr lang="zh-CN" altLang="en-US" sz="2000" b="1" strike="noStrike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9" name="直接连接符 8"/>
          <p:cNvCxnSpPr/>
          <p:nvPr>
            <p:custDataLst>
              <p:tags r:id="rId1"/>
            </p:custDataLst>
          </p:nvPr>
        </p:nvCxnSpPr>
        <p:spPr>
          <a:xfrm>
            <a:off x="7520287" y="5214710"/>
            <a:ext cx="3845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061845" y="1259840"/>
            <a:ext cx="806831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just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2. 询问天气或身体等情况。例如： </a:t>
            </a:r>
            <a:endParaRPr lang="zh-CN" altLang="en-US" sz="2800" b="1" strike="noStrike" dirty="0">
              <a:latin typeface="+mn-lt"/>
              <a:ea typeface="+mn-ea"/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>
                <a:sym typeface="+mn-ea"/>
              </a:rPr>
              <a:t>eg. What about the weather in your hometown?  你们家乡 的气候如何？ </a:t>
            </a:r>
            <a:endParaRPr lang="zh-CN" altLang="en-US" sz="2800" b="1" strike="noStrike" dirty="0">
              <a:latin typeface="+mn-lt"/>
              <a:ea typeface="+mn-ea"/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>
                <a:sym typeface="+mn-ea"/>
              </a:rPr>
              <a:t>How about your uncle now? 你叔叔近来身体好吗？</a:t>
            </a:r>
            <a:endParaRPr lang="zh-CN" altLang="en-US" sz="2800" b="1" strike="noStrike" dirty="0">
              <a:latin typeface="+mn-lt"/>
              <a:ea typeface="+mn-ea"/>
              <a:sym typeface="+mn-ea"/>
            </a:endParaRPr>
          </a:p>
          <a:p>
            <a:pPr marL="228600" indent="-228600" algn="just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endParaRPr lang="zh-CN" altLang="en-US" sz="3200" b="1" strike="noStrike" dirty="0">
              <a:latin typeface="+mn-lt"/>
              <a:ea typeface="+mn-ea"/>
              <a:sym typeface="+mn-ea"/>
            </a:endParaRPr>
          </a:p>
          <a:p>
            <a:pPr marL="228600" indent="-228600" algn="just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sym typeface="+mn-ea"/>
              </a:rPr>
              <a:t>3. 寒暄时用作承接上下文的转折语。例如：</a:t>
            </a:r>
            <a:endParaRPr lang="zh-CN" altLang="en-US" sz="2800" b="1" strike="noStrike" dirty="0">
              <a:latin typeface="+mn-lt"/>
              <a:ea typeface="+mn-ea"/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>
                <a:sym typeface="+mn-ea"/>
              </a:rPr>
              <a:t>eg. I am from Beijing. What about you? 我是北京人，你呢？</a:t>
            </a:r>
            <a:endParaRPr lang="zh-CN" altLang="en-US" sz="2400" b="1" dirty="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458912" y="681355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garden  n.</a:t>
            </a:r>
            <a:r>
              <a:rPr lang="zh-CN" altLang="en-US" strike="noStrike" dirty="0"/>
              <a:t>花园</a:t>
            </a:r>
            <a:endParaRPr lang="zh-CN" altLang="en-US" strike="noStrike" dirty="0"/>
          </a:p>
        </p:txBody>
      </p:sp>
      <p:sp>
        <p:nvSpPr>
          <p:cNvPr id="25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58595" y="1483995"/>
            <a:ext cx="5690870" cy="4587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garden（自家花园）   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park 公园（公共地方）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eg. There is a garden behind the house.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800" b="1" strike="noStrike" dirty="0">
                <a:latin typeface="Arial Unicode MS" panose="020B0604020202020204" charset="-122"/>
                <a:ea typeface="Arial Unicode MS" panose="020B0604020202020204" charset="-122"/>
              </a:rPr>
              <a:t>    房子后面有一个花园。</a:t>
            </a:r>
            <a:endParaRPr lang="zh-CN" altLang="en-US" sz="18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 centre 花卉中心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 city 花园城市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 → gardening(园艺）   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bank → banking（银行业）   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house → housing（住房）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458912" y="681355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garden  n.</a:t>
            </a:r>
            <a:r>
              <a:rPr lang="zh-CN" altLang="en-US" strike="noStrike" dirty="0"/>
              <a:t>花园</a:t>
            </a:r>
            <a:endParaRPr lang="zh-CN" altLang="en-US" strike="noStrike" dirty="0"/>
          </a:p>
        </p:txBody>
      </p:sp>
      <p:sp>
        <p:nvSpPr>
          <p:cNvPr id="25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58595" y="1483995"/>
            <a:ext cx="5690870" cy="4587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garden（自家花园）   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park 公园（公共地方）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eg. There is a garden behind the house.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800" b="1" strike="noStrike" dirty="0">
                <a:latin typeface="Arial Unicode MS" panose="020B0604020202020204" charset="-122"/>
                <a:ea typeface="Arial Unicode MS" panose="020B0604020202020204" charset="-122"/>
              </a:rPr>
              <a:t>    房子后面有一个花园。</a:t>
            </a:r>
            <a:endParaRPr lang="zh-CN" altLang="en-US" sz="18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 centre 花卉中心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 city 花园城市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garden → gardening(园艺）   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bank → banking（银行业）   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600" b="1" strike="noStrike" dirty="0">
                <a:latin typeface="Arial Unicode MS" panose="020B0604020202020204" charset="-122"/>
                <a:ea typeface="Arial Unicode MS" panose="020B0604020202020204" charset="-122"/>
              </a:rPr>
              <a:t>house → housing（住房）</a:t>
            </a:r>
            <a:endParaRPr lang="zh-CN" altLang="en-US" sz="1600" b="1" strike="noStrike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2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 b="7109"/>
          <a:stretch>
            <a:fillRect/>
          </a:stretch>
        </p:blipFill>
        <p:spPr>
          <a:xfrm>
            <a:off x="5623560" y="852170"/>
            <a:ext cx="5527040" cy="3850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标题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8079" y="772385"/>
            <a:ext cx="7315391" cy="566765"/>
          </a:xfrm>
        </p:spPr>
        <p:txBody>
          <a:bodyPr/>
          <a:p>
            <a:pPr algn="ctr" fontAlgn="base"/>
            <a:r>
              <a:rPr lang="zh-CN" altLang="zh-CN" strike="noStrike" dirty="0"/>
              <a:t>under prep. </a:t>
            </a:r>
            <a:r>
              <a:rPr lang="zh-CN" altLang="en-US" strike="noStrike" dirty="0"/>
              <a:t>在</a:t>
            </a:r>
            <a:r>
              <a:rPr lang="zh-CN" altLang="zh-CN" strike="noStrike" dirty="0"/>
              <a:t>……</a:t>
            </a:r>
            <a:r>
              <a:rPr lang="zh-CN" altLang="en-US" strike="noStrike" dirty="0"/>
              <a:t>之下</a:t>
            </a:r>
            <a:endParaRPr lang="zh-CN" altLang="en-US" strike="noStrike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613535" y="1591945"/>
            <a:ext cx="6288405" cy="3674745"/>
          </a:xfrm>
        </p:spPr>
        <p:txBody>
          <a:bodyPr>
            <a:normAutofit lnSpcReduction="10000"/>
          </a:bodyPr>
          <a:p>
            <a:pPr algn="l" fontAlgn="base">
              <a:lnSpc>
                <a:spcPct val="150000"/>
              </a:lnSpc>
              <a:buNone/>
            </a:pPr>
            <a:r>
              <a:rPr lang="zh-CN" altLang="en-US" sz="2000" b="1" strike="noStrike" dirty="0"/>
              <a:t>eg. There is a </a:t>
            </a:r>
            <a:r>
              <a:rPr lang="en-US" altLang="zh-CN" sz="2000" b="1" strike="noStrike" dirty="0"/>
              <a:t>dog </a:t>
            </a:r>
            <a:r>
              <a:rPr lang="zh-CN" altLang="en-US" sz="2000" b="1" strike="noStrike" dirty="0"/>
              <a:t>under the </a:t>
            </a:r>
            <a:r>
              <a:rPr lang="en-US" altLang="zh-CN" sz="2000" b="1" strike="noStrike" dirty="0"/>
              <a:t>tree</a:t>
            </a:r>
            <a:r>
              <a:rPr lang="zh-CN" altLang="en-US" sz="2000" b="1" strike="noStrike" dirty="0"/>
              <a:t>.</a:t>
            </a:r>
            <a:endParaRPr lang="zh-CN" altLang="en-US" sz="2000" b="1" strike="noStrike" dirty="0"/>
          </a:p>
          <a:p>
            <a:pPr algn="l" fontAlgn="base">
              <a:lnSpc>
                <a:spcPct val="150000"/>
              </a:lnSpc>
              <a:buNone/>
            </a:pPr>
            <a:r>
              <a:rPr lang="zh-CN" altLang="en-US" sz="2000" b="1" strike="noStrike" dirty="0"/>
              <a:t>      在树底下有一条小狗。</a:t>
            </a:r>
            <a:endParaRPr lang="zh-CN" altLang="en-US" sz="2000" b="1" strike="noStrike" dirty="0"/>
          </a:p>
          <a:p>
            <a:pPr algn="l" fontAlgn="base">
              <a:lnSpc>
                <a:spcPct val="150000"/>
              </a:lnSpc>
              <a:buNone/>
            </a:pPr>
            <a:endParaRPr lang="zh-CN" altLang="en-US" sz="24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below 低于  </a:t>
            </a:r>
            <a:endParaRPr lang="zh-CN" altLang="en-US" sz="20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over 悬空的正上方  </a:t>
            </a:r>
            <a:endParaRPr lang="zh-CN" altLang="en-US" sz="20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on 有表面的接触</a:t>
            </a:r>
            <a:endParaRPr lang="zh-CN" altLang="en-US" sz="20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above 表示斜上方</a:t>
            </a:r>
            <a:endParaRPr lang="zh-CN" altLang="en-US" sz="2000" b="1" strike="noStrike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标题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8079" y="772385"/>
            <a:ext cx="7315391" cy="566765"/>
          </a:xfrm>
        </p:spPr>
        <p:txBody>
          <a:bodyPr/>
          <a:p>
            <a:pPr algn="ctr" fontAlgn="base"/>
            <a:r>
              <a:rPr lang="zh-CN" altLang="zh-CN" strike="noStrike" dirty="0"/>
              <a:t>under prep. </a:t>
            </a:r>
            <a:r>
              <a:rPr lang="zh-CN" altLang="en-US" strike="noStrike" dirty="0"/>
              <a:t>在</a:t>
            </a:r>
            <a:r>
              <a:rPr lang="zh-CN" altLang="zh-CN" strike="noStrike" dirty="0"/>
              <a:t>……</a:t>
            </a:r>
            <a:r>
              <a:rPr lang="zh-CN" altLang="en-US" strike="noStrike" dirty="0"/>
              <a:t>之下</a:t>
            </a:r>
            <a:endParaRPr lang="zh-CN" altLang="en-US" strike="noStrike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613535" y="1591945"/>
            <a:ext cx="6288405" cy="3674745"/>
          </a:xfrm>
        </p:spPr>
        <p:txBody>
          <a:bodyPr>
            <a:normAutofit lnSpcReduction="10000"/>
          </a:bodyPr>
          <a:p>
            <a:pPr algn="l" fontAlgn="base">
              <a:lnSpc>
                <a:spcPct val="150000"/>
              </a:lnSpc>
              <a:buNone/>
            </a:pPr>
            <a:r>
              <a:rPr lang="zh-CN" altLang="en-US" sz="2000" b="1" strike="noStrike" dirty="0"/>
              <a:t>eg. There is a </a:t>
            </a:r>
            <a:r>
              <a:rPr lang="en-US" altLang="zh-CN" sz="2000" b="1" strike="noStrike" dirty="0"/>
              <a:t>dog </a:t>
            </a:r>
            <a:r>
              <a:rPr lang="zh-CN" altLang="en-US" sz="2000" b="1" strike="noStrike" dirty="0"/>
              <a:t>under the </a:t>
            </a:r>
            <a:r>
              <a:rPr lang="en-US" altLang="zh-CN" sz="2000" b="1" strike="noStrike" dirty="0"/>
              <a:t>tree</a:t>
            </a:r>
            <a:r>
              <a:rPr lang="zh-CN" altLang="en-US" sz="2000" b="1" strike="noStrike" dirty="0"/>
              <a:t>.</a:t>
            </a:r>
            <a:endParaRPr lang="zh-CN" altLang="en-US" sz="2000" b="1" strike="noStrike" dirty="0"/>
          </a:p>
          <a:p>
            <a:pPr algn="l" fontAlgn="base">
              <a:lnSpc>
                <a:spcPct val="150000"/>
              </a:lnSpc>
              <a:buNone/>
            </a:pPr>
            <a:r>
              <a:rPr lang="zh-CN" altLang="en-US" sz="2000" b="1" strike="noStrike" dirty="0"/>
              <a:t>      在树底下有一条小狗。</a:t>
            </a:r>
            <a:endParaRPr lang="zh-CN" altLang="en-US" sz="2000" b="1" strike="noStrike" dirty="0"/>
          </a:p>
          <a:p>
            <a:pPr algn="l" fontAlgn="base">
              <a:lnSpc>
                <a:spcPct val="150000"/>
              </a:lnSpc>
              <a:buNone/>
            </a:pPr>
            <a:endParaRPr lang="zh-CN" altLang="en-US" sz="24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below 低于  </a:t>
            </a:r>
            <a:endParaRPr lang="zh-CN" altLang="en-US" sz="20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over 悬空的正上方  </a:t>
            </a:r>
            <a:endParaRPr lang="zh-CN" altLang="en-US" sz="20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on 有表面的接触</a:t>
            </a:r>
            <a:endParaRPr lang="zh-CN" altLang="en-US" sz="2000" b="1" strike="noStrike" dirty="0"/>
          </a:p>
          <a:p>
            <a:pPr marL="171450" indent="-171450" algn="l" fontAlgn="base">
              <a:lnSpc>
                <a:spcPct val="150000"/>
              </a:lnSpc>
              <a:buSzTx/>
              <a:buFont typeface="Arial" panose="020B0604020202020204" pitchFamily="34" charset="0"/>
              <a:buChar char="•"/>
            </a:pPr>
            <a:r>
              <a:rPr lang="zh-CN" altLang="en-US" sz="2000" b="1" strike="noStrike" dirty="0"/>
              <a:t>above 表示斜上方</a:t>
            </a:r>
            <a:endParaRPr lang="zh-CN" altLang="en-US" sz="2000" b="1" strike="noStrike" dirty="0"/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080125" y="1443355"/>
            <a:ext cx="4933950" cy="3971925"/>
          </a:xfrm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326515" y="694055"/>
            <a:ext cx="4164965" cy="784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tree n. </a:t>
            </a:r>
            <a:r>
              <a:rPr lang="zh-CN" altLang="en-US" strike="noStrike" dirty="0"/>
              <a:t>树</a:t>
            </a:r>
            <a:endParaRPr lang="zh-CN" altLang="en-US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491710" y="478790"/>
            <a:ext cx="5554980" cy="5403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326515" y="694055"/>
            <a:ext cx="4164965" cy="784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base" hangingPunct="1">
              <a:defRPr/>
            </a:pPr>
            <a:r>
              <a:rPr lang="zh-CN" altLang="zh-CN" strike="noStrike" dirty="0"/>
              <a:t>tree n. </a:t>
            </a:r>
            <a:r>
              <a:rPr lang="zh-CN" altLang="en-US" strike="noStrike" dirty="0"/>
              <a:t>树</a:t>
            </a:r>
            <a:endParaRPr lang="zh-CN" altLang="en-US" strike="noStrike" dirty="0"/>
          </a:p>
        </p:txBody>
      </p:sp>
      <p:sp>
        <p:nvSpPr>
          <p:cNvPr id="24" name="文本占位符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77022" y="1741805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b="1" strike="noStrike" dirty="0"/>
              <a:t>under the tree  在树下  </a:t>
            </a:r>
            <a:endParaRPr lang="zh-CN" altLang="en-US" b="1" strike="noStrike" dirty="0"/>
          </a:p>
          <a:p>
            <a:pPr marL="228600" indent="-228600"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b="1" strike="noStrike" dirty="0"/>
              <a:t>climb the tree  爬树</a:t>
            </a:r>
            <a:endParaRPr lang="zh-CN" altLang="en-US" b="1" strike="noStrike" dirty="0"/>
          </a:p>
          <a:p>
            <a:pPr marL="228600" indent="-228600"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b="1" strike="noStrike" dirty="0"/>
              <a:t>an apple tree  一颗苹果树 </a:t>
            </a:r>
            <a:endParaRPr lang="zh-CN" altLang="en-US" b="1" strike="noStrike" dirty="0"/>
          </a:p>
          <a:p>
            <a:pPr marL="228600" indent="-228600"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b="1" strike="noStrike" dirty="0"/>
              <a:t>a family tree  家谱</a:t>
            </a:r>
            <a:endParaRPr lang="zh-CN" altLang="en-US" b="1" strike="noStrike" dirty="0"/>
          </a:p>
          <a:p>
            <a:pPr marL="228600" indent="-228600"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b="1" strike="noStrike" dirty="0"/>
              <a:t>tree ring  （树木的）年轮</a:t>
            </a:r>
            <a:endParaRPr lang="zh-CN" altLang="en-US" b="1" strike="noStrike" dirty="0"/>
          </a:p>
          <a:p>
            <a:pPr marL="228600" indent="-228600" algn="l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b="1" strike="noStrike" dirty="0"/>
              <a:t>clothes tree  挂衣架</a:t>
            </a:r>
            <a:endParaRPr lang="zh-CN" altLang="en-US" b="1" strike="noStrike" dirty="0"/>
          </a:p>
          <a:p>
            <a:pPr marL="228600" indent="-228600" algn="ctr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/>
            </a:pPr>
            <a:endParaRPr lang="zh-CN" altLang="en-US" strike="noStrike" dirty="0"/>
          </a:p>
        </p:txBody>
      </p:sp>
      <p:pic>
        <p:nvPicPr>
          <p:cNvPr id="26" name="图片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491710" y="465455"/>
            <a:ext cx="5554980" cy="5403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7175" y="996950"/>
            <a:ext cx="1992313" cy="234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41475" y="520700"/>
            <a:ext cx="667258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eg. There is a bird in the tree.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</a:pPr>
            <a:r>
              <a:rPr lang="zh-CN" altLang="en-US" sz="2400" b="1" dirty="0" smtClean="0">
                <a:sym typeface="+mn-ea"/>
              </a:rPr>
              <a:t>      树上有一只鸟。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（表示躲在树冠里,比如鸟停在树叉上,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 外面看上去是在树里的,不是树本身所</a:t>
            </a:r>
            <a:endParaRPr lang="zh-CN" altLang="en-US" sz="2800" b="1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b="1" dirty="0" smtClean="0">
                <a:sym typeface="+mn-ea"/>
              </a:rPr>
              <a:t>      有的）--（人）in the tree</a:t>
            </a:r>
            <a:endParaRPr lang="zh-CN" altLang="en-US" sz="2400" b="1" dirty="0" smtClean="0"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endParaRPr lang="zh-CN" altLang="en-US" sz="3200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dirty="0" smtClean="0">
                <a:sym typeface="+mn-ea"/>
              </a:rPr>
              <a:t>   </a:t>
            </a:r>
            <a:endParaRPr lang="zh-CN" altLang="en-US" sz="2400" dirty="0" smtClean="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CATEGORY" val="custom"/>
  <p:tag name="KSO_WM_TEMPLATE_INDEX" val="20180809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12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16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1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2.xml><?xml version="1.0" encoding="utf-8"?>
<p:tagLst xmlns:p="http://schemas.openxmlformats.org/presentationml/2006/main">
  <p:tag name="KSO_WM_TEMPLATE_CATEGORY" val="custom"/>
  <p:tag name="KSO_WM_TEMPLATE_INDEX" val="20180809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23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24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5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28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32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35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3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42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46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48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5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  <p:tag name="MH_TYPE" val="#NeiR#"/>
  <p:tag name="MH_NUMBER" val="1"/>
  <p:tag name="MH_CATEGORY" val="#TuWHP#"/>
  <p:tag name="MH_LAYOUT" val="SubTitleText"/>
  <p:tag name="MH" val="20150922145742"/>
  <p:tag name="MH_LIBRARY" val="GRAPHIC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51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53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56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2145742"/>
  <p:tag name="MH_LIBRARY" val="GRAPHIC"/>
  <p:tag name="KSO_WM_COMBINE_RELATE_SLIDE_ID" val="background20176411_4"/>
  <p:tag name="KSO_WM_TEMPLATE_SUBCATEGORY" val="combine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5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  <p:tag name="MH_TYPE" val="#NeiR#"/>
  <p:tag name="MH_NUMBER" val="1"/>
  <p:tag name="MH_CATEGORY" val="#TuWHP#"/>
  <p:tag name="MH_LAYOUT" val="SubTitleText"/>
  <p:tag name="MH" val="20150922145742"/>
  <p:tag name="MH_LIBRARY" val="GRAPHIC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63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  <p:tag name="MH_TYPE" val="#NeiR#"/>
  <p:tag name="MH_NUMBER" val="1"/>
  <p:tag name="MH_CATEGORY" val="#TuWHP#"/>
  <p:tag name="MH_LAYOUT" val="SubTitleText"/>
  <p:tag name="MH" val="20150922145742"/>
  <p:tag name="MH_LIBRARY" val="GRAPHIC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66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4093541"/>
  <p:tag name="MH_LIBRARY" val="GRAPHIC"/>
  <p:tag name="KSO_WM_COMBINE_RELATE_SLIDE_ID" val="background20176411_4"/>
  <p:tag name="KSO_WM_TEMPLATE_SUBCATEGORY" val="combine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4*a*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TEMPLATE_CATEGORY" val="custom"/>
  <p:tag name="KSO_WM_TEMPLATE_INDEX" val="20180809"/>
  <p:tag name="KSO_WM_UNIT_ID" val="custom20180809_4*f*1"/>
</p:tagLst>
</file>

<file path=ppt/tags/tag70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MH_TYPE" val="#NeiR#"/>
  <p:tag name="MH_NUMBER" val="1"/>
  <p:tag name="MH_CATEGORY" val="#TuWHP#"/>
  <p:tag name="MH_LAYOUT" val="SubTitleText"/>
  <p:tag name="MH" val="20150924093541"/>
  <p:tag name="MH_LIBRARY" val="GRAPHIC"/>
  <p:tag name="KSO_WM_COMBINE_RELATE_SLIDE_ID" val="background20176411_4"/>
  <p:tag name="KSO_WM_TEMPLATE_SUBCATEGORY" val="combine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82"/>
  <p:tag name="KSO_WM_UNIT_TYPE" val="a"/>
  <p:tag name="KSO_WM_UNIT_INDEX" val="1"/>
  <p:tag name="KSO_WM_UNIT_ID" val="custom182_2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18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5*96"/>
  <p:tag name="KSO_WM_SLIDE_SIZE" val="650*396"/>
  <p:tag name="MH_TYPE" val="#NeiR#"/>
  <p:tag name="MH_NUMBER" val="1"/>
  <p:tag name="MH_CATEGORY" val="#QiTTB#"/>
  <p:tag name="MH_LAYOUT" val="Text"/>
  <p:tag name="MH" val="20151026160412"/>
  <p:tag name="MH_LIBRARY" val="GRAPHIC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TEMPLATE_CATEGORY" val="custom"/>
  <p:tag name="KSO_WM_TEMPLATE_INDEX" val="20180809"/>
  <p:tag name="KSO_WM_UNIT_ID" val="custom20180809_2*a*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TEMPLATE_CATEGORY" val="custom"/>
  <p:tag name="KSO_WM_TEMPLATE_INDEX" val="20180809"/>
  <p:tag name="KSO_WM_UNIT_ID" val="custom20180809_2*f*1"/>
</p:tagLst>
</file>

<file path=ppt/tags/tag75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  <p:tag name="KSO_WM_COMBINE_RELATE_SLIDE_ID" val="background20176411_2"/>
  <p:tag name="KSO_WM_TEMPLATE_SUBCATEGORY" val="combine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0809"/>
  <p:tag name="KSO_WM_UNIT_ID" val="custom20180809_31*i*4"/>
</p:tagLst>
</file>

<file path=ppt/tags/tag77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31"/>
  <p:tag name="KSO_WM_SLIDE_INDEX" val="31"/>
  <p:tag name="KSO_WM_SLIDE_ITEM_CNT" val="2"/>
  <p:tag name="KSO_WM_SLIDE_LAYOUT" val="f_g"/>
  <p:tag name="KSO_WM_SLIDE_LAYOUT_CNT" val="1_1"/>
  <p:tag name="KSO_WM_SLIDE_TYPE" val="text"/>
  <p:tag name="KSO_WM_BEAUTIFY_FLAG" val="#wm#"/>
  <p:tag name="KSO_WM_SLIDE_POSITION" val="119*142"/>
  <p:tag name="KSO_WM_SLIDE_SIZE" val="702*287"/>
  <p:tag name="KSO_WM_COMBINE_RELATE_SLIDE_ID" val="background20176411_10"/>
  <p:tag name="KSO_WM_TEMPLATE_SUBCATEGORY" val="combine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TEMPLATE_CATEGORY" val="custom"/>
  <p:tag name="KSO_WM_TEMPLATE_INDEX" val="20180809"/>
  <p:tag name="KSO_WM_UNIT_ID" val="custom20180809_4*d*1"/>
</p:tagLst>
</file>

<file path=ppt/tags/tag9.xml><?xml version="1.0" encoding="utf-8"?>
<p:tagLst xmlns:p="http://schemas.openxmlformats.org/presentationml/2006/main">
  <p:tag name="KSO_WM_TEMPLATE_CATEGORY" val="custom"/>
  <p:tag name="KSO_WM_TEMPLATE_INDEX" val="20180809"/>
  <p:tag name="KSO_WM_TAG_VERSION" val="1.0"/>
  <p:tag name="KSO_WM_SLIDE_ID" val="custom20180809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  <p:tag name="KSO_WM_COMBINE_RELATE_SLIDE_ID" val="background20176411_4"/>
  <p:tag name="KSO_WM_TEMPLATE_SUBCATEGORY" val="combine"/>
  <p:tag name="MH_TYPE" val="#NeiR#"/>
  <p:tag name="MH_NUMBER" val="1"/>
  <p:tag name="MH_CATEGORY" val="#TuWHP#"/>
  <p:tag name="MH_LAYOUT" val="SubTitleText"/>
  <p:tag name="MH" val="20150922145742"/>
  <p:tag name="MH_LIBRARY" val="GRAPHIC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3470</Words>
  <Application>WPS 演示</Application>
  <PresentationFormat>宽屏</PresentationFormat>
  <Paragraphs>237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ITC Avant Garde Std Bk</vt:lpstr>
      <vt:lpstr>Impact</vt:lpstr>
      <vt:lpstr>Signika</vt:lpstr>
      <vt:lpstr>Open Sans Extrabold</vt:lpstr>
      <vt:lpstr>LiHei Pro</vt:lpstr>
      <vt:lpstr>迷你简汉真广标</vt:lpstr>
      <vt:lpstr>微软雅黑</vt:lpstr>
      <vt:lpstr>Arial Unicode MS</vt:lpstr>
      <vt:lpstr>黑体</vt:lpstr>
      <vt:lpstr>Wingdings</vt:lpstr>
      <vt:lpstr>Century Gothic</vt:lpstr>
      <vt:lpstr>Segoe Print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演示文稿</vt:lpstr>
      <vt:lpstr>New words and expressions  </vt:lpstr>
      <vt:lpstr>PowerPoint 演示文稿</vt:lpstr>
      <vt:lpstr>PowerPoint 演示文稿</vt:lpstr>
      <vt:lpstr>under prep. 在……之下</vt:lpstr>
      <vt:lpstr>under prep. 在……之下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after  prep.在……之后</vt:lpstr>
      <vt:lpstr>after  prep.在……之后</vt:lpstr>
      <vt:lpstr>PowerPoint 演示文稿</vt:lpstr>
      <vt:lpstr>PowerPoint 演示文稿</vt:lpstr>
      <vt:lpstr>PowerPoint 演示文稿</vt:lpstr>
      <vt:lpstr>PowerPoint 演示文稿</vt:lpstr>
      <vt:lpstr>What about 用法：后边接人或物或动名词，意思是“那关于……呢？那……如何呢？</vt:lpstr>
      <vt:lpstr>What about = How about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</dc:creator>
  <cp:lastModifiedBy>Chelsea</cp:lastModifiedBy>
  <cp:revision>16</cp:revision>
  <dcterms:created xsi:type="dcterms:W3CDTF">2017-10-19T09:34:00Z</dcterms:created>
  <dcterms:modified xsi:type="dcterms:W3CDTF">2017-10-23T03:18:16Z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