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dp" ContentType="image/vnd.ms-photo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66" r:id="rId4"/>
    <p:sldMasterId id="2147483670" r:id="rId5"/>
    <p:sldMasterId id="2147483674" r:id="rId6"/>
    <p:sldMasterId id="2147483678" r:id="rId7"/>
    <p:sldMasterId id="2147483682" r:id="rId8"/>
    <p:sldMasterId id="2147483686" r:id="rId9"/>
    <p:sldMasterId id="2147483690" r:id="rId10"/>
  </p:sld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5" y="2130527"/>
            <a:ext cx="10363470" cy="1470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49" y="3886380"/>
            <a:ext cx="8534623" cy="17526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79" y="4800825"/>
            <a:ext cx="7315391" cy="56676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79" y="612805"/>
            <a:ext cx="7315391" cy="4114991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79" y="5367590"/>
            <a:ext cx="7315391" cy="804900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431" y="274653"/>
            <a:ext cx="2743272" cy="58517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7" y="274653"/>
            <a:ext cx="8026609" cy="58517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10" y="4407107"/>
            <a:ext cx="10363470" cy="1362138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10" y="2906849"/>
            <a:ext cx="10363470" cy="150025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7" y="1600276"/>
            <a:ext cx="5384940" cy="452617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762" y="1600276"/>
            <a:ext cx="5384940" cy="452617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7" y="1535185"/>
            <a:ext cx="5387058" cy="6397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616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7" y="2174977"/>
            <a:ext cx="5387058" cy="3951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5" y="1535185"/>
            <a:ext cx="5389174" cy="6397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616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5" y="2174977"/>
            <a:ext cx="5389174" cy="3951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63" y="1031306"/>
            <a:ext cx="9912993" cy="428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211" y="6452198"/>
            <a:ext cx="39189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722" y="6396523"/>
            <a:ext cx="2844875" cy="365142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62"/>
            <a:ext cx="4011189" cy="116210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8" y="273066"/>
            <a:ext cx="6815845" cy="5853384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71"/>
            <a:ext cx="4011189" cy="4691280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274652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6"/>
            <a:ext cx="10973087" cy="452617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16" y="6356648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56648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828" y="6356648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oleObject" Target="../embeddings/oleObject3.bin"/><Relationship Id="rId2" Type="http://schemas.openxmlformats.org/officeDocument/2006/relationships/image" Target="../media/image5.wmf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992629" y="962660"/>
            <a:ext cx="7961632" cy="7912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  <a:scene3d>
              <a:camera prst="orthographicFront"/>
              <a:lightRig rig="threePt" dir="t"/>
            </a:scene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22225">
                  <a:solidFill>
                    <a:srgbClr val="E3EC83"/>
                  </a:solidFill>
                </a:ln>
                <a:solidFill>
                  <a:srgbClr val="E3EC8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z="3200" strike="noStrike" noProof="1" dirty="0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/>
                <a:latin typeface="+mj-lt"/>
                <a:ea typeface="+mj-ea"/>
                <a:cs typeface="+mj-cs"/>
              </a:rPr>
              <a:t>现在进行时（</a:t>
            </a:r>
            <a:r>
              <a:rPr lang="zh-CN" altLang="zh-CN" sz="3200" strike="noStrike" noProof="1" dirty="0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/>
                <a:latin typeface="+mj-lt"/>
                <a:ea typeface="+mj-ea"/>
                <a:cs typeface="+mj-cs"/>
              </a:rPr>
              <a:t>present continuous tense</a:t>
            </a:r>
            <a:r>
              <a:rPr lang="zh-CN" altLang="en-US" sz="3200" strike="noStrike" noProof="1" dirty="0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/>
                <a:latin typeface="+mj-lt"/>
                <a:ea typeface="+mj-ea"/>
                <a:cs typeface="+mj-cs"/>
              </a:rPr>
              <a:t>）</a:t>
            </a:r>
            <a:endParaRPr lang="zh-CN" altLang="en-US" sz="3200" strike="noStrike" noProof="1" dirty="0" smtClean="0">
              <a:ln w="22225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92885" y="1916430"/>
            <a:ext cx="891032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base">
              <a:lnSpc>
                <a:spcPct val="150000"/>
              </a:lnSpc>
              <a:buSzTx/>
              <a:buFont typeface="Arial" panose="020B0604020202020204" pitchFamily="34" charset="0"/>
            </a:pPr>
            <a:r>
              <a:rPr lang="zh-CN" altLang="en-US" sz="2400" u="sng" dirty="0" smtClean="0">
                <a:sym typeface="+mn-ea"/>
              </a:rPr>
              <a:t>现在进行时构成为</a:t>
            </a:r>
            <a:r>
              <a:rPr lang="zh-CN" altLang="en-US" sz="2400" dirty="0" smtClean="0">
                <a:sym typeface="+mn-ea"/>
              </a:rPr>
              <a:t>：</a:t>
            </a:r>
            <a:r>
              <a:rPr lang="zh-CN" altLang="zh-CN" sz="2400" dirty="0" smtClean="0">
                <a:sym typeface="+mn-ea"/>
              </a:rPr>
              <a:t>be + doing ( do </a:t>
            </a:r>
            <a:r>
              <a:rPr lang="zh-CN" altLang="en-US" sz="2400" dirty="0" smtClean="0">
                <a:sym typeface="+mn-ea"/>
              </a:rPr>
              <a:t>表示实意动词</a:t>
            </a:r>
            <a:r>
              <a:rPr lang="zh-CN" altLang="zh-CN" sz="2400" dirty="0" smtClean="0">
                <a:sym typeface="+mn-ea"/>
              </a:rPr>
              <a:t>)</a:t>
            </a:r>
            <a:r>
              <a:rPr lang="zh-CN" altLang="en-US" sz="2400" dirty="0" smtClean="0">
                <a:sym typeface="+mn-ea"/>
              </a:rPr>
              <a:t>，主要有以下四种用法：</a:t>
            </a:r>
            <a:endParaRPr lang="zh-CN" altLang="en-US" sz="2800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buNone/>
            </a:pPr>
            <a:r>
              <a:rPr lang="en-US" altLang="zh-CN" sz="2400" dirty="0" smtClean="0">
                <a:sym typeface="+mn-ea"/>
              </a:rPr>
              <a:t>1. </a:t>
            </a:r>
            <a:r>
              <a:rPr lang="zh-CN" altLang="en-US" sz="2400" dirty="0" smtClean="0">
                <a:sym typeface="+mn-ea"/>
              </a:rPr>
              <a:t>此时此刻正在进行或发生的动作，时间状语一般用</a:t>
            </a:r>
            <a:r>
              <a:rPr lang="zh-CN" altLang="zh-CN" sz="2400" dirty="0" smtClean="0">
                <a:sym typeface="+mn-ea"/>
              </a:rPr>
              <a:t>now (</a:t>
            </a:r>
            <a:r>
              <a:rPr lang="zh-CN" altLang="en-US" sz="2400" dirty="0" smtClean="0">
                <a:sym typeface="+mn-ea"/>
              </a:rPr>
              <a:t>现在</a:t>
            </a:r>
            <a:r>
              <a:rPr lang="zh-CN" altLang="zh-CN" sz="2400" dirty="0" smtClean="0">
                <a:sym typeface="+mn-ea"/>
              </a:rPr>
              <a:t>)</a:t>
            </a:r>
            <a:r>
              <a:rPr lang="zh-CN" altLang="en-US" sz="2400" dirty="0" smtClean="0">
                <a:sym typeface="+mn-ea"/>
              </a:rPr>
              <a:t>，</a:t>
            </a:r>
            <a:r>
              <a:rPr lang="zh-CN" altLang="zh-CN" sz="2400" dirty="0" smtClean="0">
                <a:sym typeface="+mn-ea"/>
              </a:rPr>
              <a:t>at the moment</a:t>
            </a:r>
            <a:r>
              <a:rPr lang="zh-CN" altLang="en-US" sz="2400" dirty="0" smtClean="0">
                <a:sym typeface="+mn-ea"/>
              </a:rPr>
              <a:t>（此时）。</a:t>
            </a:r>
            <a:endParaRPr lang="zh-CN" altLang="en-US" sz="2800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buNone/>
            </a:pPr>
            <a:r>
              <a:rPr lang="en-US" altLang="zh-CN" sz="2400" dirty="0" smtClean="0">
                <a:sym typeface="+mn-ea"/>
              </a:rPr>
              <a:t>2. </a:t>
            </a:r>
            <a:r>
              <a:rPr lang="zh-CN" altLang="en-US" sz="2400" dirty="0" smtClean="0">
                <a:sym typeface="+mn-ea"/>
              </a:rPr>
              <a:t>现阶段的一段时间正在进行或发生的动作，但说话的此刻动作不一定正在进行着，时间状语通常是</a:t>
            </a:r>
            <a:r>
              <a:rPr lang="zh-CN" altLang="zh-CN" sz="2400" dirty="0" smtClean="0">
                <a:sym typeface="+mn-ea"/>
              </a:rPr>
              <a:t>recently ( </a:t>
            </a:r>
            <a:r>
              <a:rPr lang="zh-CN" altLang="en-US" sz="2400" dirty="0" smtClean="0">
                <a:sym typeface="+mn-ea"/>
              </a:rPr>
              <a:t>最近 </a:t>
            </a:r>
            <a:r>
              <a:rPr lang="zh-CN" altLang="zh-CN" sz="2400" dirty="0" smtClean="0">
                <a:sym typeface="+mn-ea"/>
              </a:rPr>
              <a:t>), these days ( </a:t>
            </a:r>
            <a:r>
              <a:rPr lang="zh-CN" altLang="en-US" sz="2400" dirty="0" smtClean="0">
                <a:sym typeface="+mn-ea"/>
              </a:rPr>
              <a:t>这些日子 </a:t>
            </a:r>
            <a:r>
              <a:rPr lang="zh-CN" altLang="zh-CN" sz="2400" dirty="0" smtClean="0">
                <a:sym typeface="+mn-ea"/>
              </a:rPr>
              <a:t>)</a:t>
            </a:r>
            <a:r>
              <a:rPr lang="zh-CN" altLang="en-US" sz="2400" dirty="0" smtClean="0">
                <a:sym typeface="+mn-ea"/>
              </a:rPr>
              <a:t>。</a:t>
            </a:r>
            <a:endParaRPr lang="zh-CN" altLang="en-US" sz="2400" dirty="0" smtClean="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2306955" y="452755"/>
            <a:ext cx="8007350" cy="1143000"/>
          </a:xfrm>
        </p:spPr>
        <p:txBody>
          <a:bodyPr vert="horz" wrap="square" lIns="91440" tIns="45720" rIns="91440" bIns="45720" anchor="ctr">
            <a:normAutofit/>
          </a:bodyPr>
          <a:p>
            <a:pPr fontAlgn="auto">
              <a:lnSpc>
                <a:spcPct val="110000"/>
              </a:lnSpc>
            </a:pPr>
            <a:r>
              <a:rPr lang="zh-CN" altLang="en-US" sz="28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6、接近的未来 → 表示即将发生的动作叫瞬间动词。</a:t>
            </a:r>
            <a:r>
              <a:rPr lang="zh-CN" altLang="en-US" sz="24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 </a:t>
            </a:r>
            <a:endParaRPr lang="zh-CN" altLang="en-US" sz="2400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58010" y="1447800"/>
            <a:ext cx="8475980" cy="4130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defTabSz="914400" fontAlgn="base">
              <a:lnSpc>
                <a:spcPct val="8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瞬间动词：go、come、return、move、die、leave 、 start 、 arrive  …</a:t>
            </a:r>
            <a:endParaRPr lang="zh-CN" altLang="zh-CN" sz="2400" dirty="0" smtClean="0">
              <a:uFillTx/>
              <a:latin typeface="Arial Unicode MS" panose="020B0604020202020204" charset="-122"/>
              <a:sym typeface="+mn-ea"/>
            </a:endParaRPr>
          </a:p>
          <a:p>
            <a:pPr algn="just" defTabSz="914400" fontAlgn="base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①</a:t>
            </a: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他奄奄一息，快要不行了。</a:t>
            </a:r>
            <a:endParaRPr lang="zh-CN" altLang="zh-CN" sz="2400" dirty="0" smtClean="0">
              <a:uFillTx/>
              <a:latin typeface="Arial Unicode MS" panose="020B0604020202020204" charset="-122"/>
              <a:sym typeface="+mn-ea"/>
            </a:endParaRPr>
          </a:p>
          <a:p>
            <a:pPr algn="just" defTabSz="914400" fontAlgn="base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 He is dying. </a:t>
            </a:r>
            <a:endParaRPr lang="zh-CN" altLang="zh-CN" sz="2400" strike="noStrike" kern="1200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cs typeface="+mn-cs"/>
              <a:sym typeface="+mn-ea"/>
            </a:endParaRPr>
          </a:p>
          <a:p>
            <a:pPr algn="just" defTabSz="914400" fontAlgn="base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②我要走了。</a:t>
            </a:r>
            <a:endParaRPr lang="zh-CN" altLang="zh-CN" sz="2400" strike="noStrike" kern="1200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cs typeface="+mn-cs"/>
              <a:sym typeface="+mn-ea"/>
            </a:endParaRPr>
          </a:p>
          <a:p>
            <a:pPr algn="just" defTabSz="914400" fontAlgn="base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 I am leaving.      </a:t>
            </a:r>
            <a:endParaRPr lang="zh-CN" altLang="zh-CN" sz="2400" dirty="0" smtClean="0">
              <a:uFillTx/>
              <a:latin typeface="Arial Unicode MS" panose="020B0604020202020204" charset="-122"/>
              <a:sym typeface="+mn-ea"/>
            </a:endParaRPr>
          </a:p>
          <a:p>
            <a:pPr algn="just" defTabSz="914400" fontAlgn="base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+mn-ea"/>
              </a:rPr>
              <a:t>③</a:t>
            </a: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Coming. = I</a:t>
            </a:r>
            <a:r>
              <a:rPr lang="en-US" altLang="zh-CN" sz="2400" dirty="0" smtClean="0">
                <a:uFillTx/>
                <a:latin typeface="Arial Unicode MS" panose="020B0604020202020204" charset="-122"/>
                <a:sym typeface="+mn-ea"/>
              </a:rPr>
              <a:t>'</a:t>
            </a: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m coming.  </a:t>
            </a:r>
            <a:endParaRPr lang="zh-CN" altLang="zh-CN" sz="2400" strike="noStrike" kern="1200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cs typeface="+mn-cs"/>
              <a:sym typeface="+mn-ea"/>
            </a:endParaRPr>
          </a:p>
          <a:p>
            <a:pPr algn="just" defTabSz="914400" fontAlgn="base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有人敲门时，屋内的人常回应I</a:t>
            </a:r>
            <a:r>
              <a:rPr lang="en-US" altLang="zh-CN" sz="2400" dirty="0" smtClean="0">
                <a:uFillTx/>
                <a:latin typeface="Arial Unicode MS" panose="020B0604020202020204" charset="-122"/>
                <a:sym typeface="+mn-ea"/>
              </a:rPr>
              <a:t>'</a:t>
            </a: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m coming，意思是马上去开门，请稍等，口语中省去了I</a:t>
            </a:r>
            <a:r>
              <a:rPr lang="en-US" altLang="zh-CN" sz="2400" dirty="0" smtClean="0">
                <a:uFillTx/>
                <a:latin typeface="Arial Unicode MS" panose="020B0604020202020204" charset="-122"/>
                <a:sym typeface="+mn-ea"/>
              </a:rPr>
              <a:t>'</a:t>
            </a: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m。</a:t>
            </a:r>
            <a:endParaRPr lang="zh-CN" altLang="zh-CN" sz="2400" dirty="0" smtClean="0">
              <a:uFillTx/>
              <a:latin typeface="Arial Unicode MS" panose="020B060402020202020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26310" y="1463040"/>
            <a:ext cx="7738745" cy="3774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defTabSz="914400" fontAlgn="base">
              <a:lnSpc>
                <a:spcPct val="7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come in         请进</a:t>
            </a:r>
            <a:endParaRPr lang="zh-CN" altLang="zh-CN" sz="2400" strike="noStrike" kern="1200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cs typeface="+mn-cs"/>
              <a:sym typeface="+mn-ea"/>
            </a:endParaRPr>
          </a:p>
          <a:p>
            <a:pPr algn="just" defTabSz="914400" fontAlgn="base">
              <a:lnSpc>
                <a:spcPct val="7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come on in    〈口〉请进</a:t>
            </a:r>
            <a:endParaRPr lang="zh-CN" altLang="zh-CN" sz="2400" strike="noStrike" kern="1200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cs typeface="+mn-cs"/>
              <a:sym typeface="+mn-ea"/>
            </a:endParaRPr>
          </a:p>
          <a:p>
            <a:pPr algn="just" defTabSz="914400" fontAlgn="base">
              <a:lnSpc>
                <a:spcPct val="7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endParaRPr lang="zh-CN" altLang="zh-CN" sz="2400" strike="noStrike" kern="1200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cs typeface="+mn-cs"/>
              <a:sym typeface="+mn-ea"/>
            </a:endParaRPr>
          </a:p>
          <a:p>
            <a:pPr algn="just" defTabSz="914400" fontAlgn="base">
              <a:lnSpc>
                <a:spcPct val="7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①汤姆下周要来这儿。</a:t>
            </a:r>
            <a:endParaRPr lang="zh-CN" altLang="zh-CN" sz="2400" dirty="0" smtClean="0">
              <a:uFillTx/>
              <a:latin typeface="Arial Unicode MS" panose="020B0604020202020204" charset="-122"/>
              <a:sym typeface="+mn-ea"/>
            </a:endParaRPr>
          </a:p>
          <a:p>
            <a:pPr algn="just" defTabSz="914400" fontAlgn="base">
              <a:lnSpc>
                <a:spcPct val="7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Tom is coming here next week.</a:t>
            </a:r>
            <a:endParaRPr lang="zh-CN" altLang="zh-CN" sz="2400" strike="noStrike" kern="1200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cs typeface="+mn-cs"/>
              <a:sym typeface="+mn-ea"/>
            </a:endParaRPr>
          </a:p>
          <a:p>
            <a:pPr algn="just" defTabSz="914400" fontAlgn="base">
              <a:lnSpc>
                <a:spcPct val="7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②他们这个星期五要去上海。</a:t>
            </a:r>
            <a:endParaRPr lang="zh-CN" altLang="zh-CN" sz="2400" strike="noStrike" kern="1200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cs typeface="+mn-cs"/>
              <a:sym typeface="+mn-ea"/>
            </a:endParaRPr>
          </a:p>
          <a:p>
            <a:pPr algn="just" defTabSz="914400" fontAlgn="base">
              <a:lnSpc>
                <a:spcPct val="7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They are going to Shanghai this Friday.</a:t>
            </a:r>
            <a:endParaRPr lang="zh-CN" altLang="zh-CN" sz="2400" strike="noStrike" kern="1200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cs typeface="+mn-cs"/>
              <a:sym typeface="+mn-ea"/>
            </a:endParaRPr>
          </a:p>
          <a:p>
            <a:pPr algn="just" defTabSz="914400" fontAlgn="base">
              <a:lnSpc>
                <a:spcPct val="7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  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2359025" y="1143000"/>
            <a:ext cx="2564765" cy="8305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22225">
                  <a:solidFill>
                    <a:srgbClr val="E3EC83"/>
                  </a:solidFill>
                </a:ln>
                <a:solidFill>
                  <a:srgbClr val="E3EC8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zh-CN" altLang="en-US" sz="3600" strike="noStrike" noProof="1" dirty="0" smtClean="0">
                <a:ln w="22225">
                  <a:noFill/>
                </a:ln>
                <a:solidFill>
                  <a:srgbClr val="FF0000"/>
                </a:solidFill>
                <a:uFillTx/>
                <a:latin typeface="+mj-lt"/>
                <a:ea typeface="+mj-ea"/>
                <a:cs typeface="+mj-cs"/>
              </a:rPr>
              <a:t>注意！</a:t>
            </a:r>
            <a:endParaRPr lang="zh-CN" altLang="en-US" sz="3600" strike="noStrike" noProof="1" dirty="0" smtClean="0">
              <a:ln w="22225">
                <a:noFill/>
              </a:ln>
              <a:solidFill>
                <a:srgbClr val="FF0000"/>
              </a:solidFill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17700" y="2344420"/>
            <a:ext cx="773811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base">
              <a:lnSpc>
                <a:spcPct val="14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不是所有动词都能用现在进行时态的，如：see、like、want、know 等动词往往都不用进行时态．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2372995" y="1046480"/>
            <a:ext cx="4920615" cy="8305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22225">
                  <a:solidFill>
                    <a:srgbClr val="E3EC83"/>
                  </a:solidFill>
                </a:ln>
                <a:solidFill>
                  <a:srgbClr val="E3EC8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z="32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现在进行时的基本结构：</a:t>
            </a:r>
            <a:endParaRPr lang="zh-CN" altLang="en-US" sz="3200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64740" y="2275840"/>
            <a:ext cx="65144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base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S. + be + V.-ing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just" fontAlgn="base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S. + be + not + V.-ing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just" fontAlgn="base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Be + S. +v.-ing?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just" fontAlgn="base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Yes, S. + be / No, S. + be + not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just" fontAlgn="base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What + be + S. + v.-ing</a:t>
            </a:r>
            <a:endParaRPr lang="zh-CN" altLang="zh-CN" sz="2400" dirty="0" smtClean="0">
              <a:uFillTx/>
              <a:latin typeface="Arial Unicode MS" panose="020B060402020202020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2386965" y="669290"/>
            <a:ext cx="7093585" cy="1143000"/>
          </a:xfrm>
        </p:spPr>
        <p:txBody>
          <a:bodyPr>
            <a:normAutofit/>
          </a:bodyPr>
          <a:p>
            <a:pPr algn="l" defTabSz="914400" fontAlgn="base">
              <a:lnSpc>
                <a:spcPct val="90000"/>
              </a:lnSpc>
            </a:pPr>
            <a:r>
              <a:rPr lang="zh-CN" altLang="en-US" sz="3200" b="1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sym typeface="+mn-ea"/>
              </a:rPr>
              <a:t>现在进行时的结构：be + v + ing </a:t>
            </a:r>
            <a:br>
              <a:rPr lang="zh-CN" altLang="en-US" sz="3200" b="1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sym typeface="+mn-ea"/>
              </a:rPr>
            </a:br>
            <a:r>
              <a:rPr lang="zh-CN" altLang="en-US" sz="3200" b="1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sym typeface="+mn-ea"/>
              </a:rPr>
              <a:t>be（am, is, are）要随人称变化</a:t>
            </a:r>
            <a:endParaRPr lang="zh-CN" altLang="en-US" sz="3200" b="1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6965" y="1641475"/>
            <a:ext cx="8700135" cy="4384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base">
              <a:lnSpc>
                <a:spcPct val="50000"/>
              </a:lnSpc>
              <a:buFont typeface="Arial" panose="020B0604020202020204" pitchFamily="34" charset="0"/>
              <a:buAutoNum type="circleNumDbPlain"/>
            </a:pPr>
            <a:endParaRPr lang="zh-CN" altLang="en-US" strike="noStrike" noProof="1" dirty="0" smtClean="0">
              <a:solidFill>
                <a:schemeClr val="tx1"/>
              </a:solidFill>
              <a:effectLst/>
              <a:sym typeface="+mn-ea"/>
            </a:endParaRPr>
          </a:p>
          <a:p>
            <a:pPr algn="just" fontAlgn="base">
              <a:lnSpc>
                <a:spcPct val="50000"/>
              </a:lnSpc>
              <a:spcBef>
                <a:spcPts val="1800"/>
              </a:spcBef>
              <a:buFont typeface="Arial" panose="020B0604020202020204" pitchFamily="34" charset="0"/>
              <a:buAutoNum type="circleNumDbPlain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她正在看一份报纸。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sym typeface="+mn-ea"/>
            </a:endParaRPr>
          </a:p>
          <a:p>
            <a:pPr algn="just" fontAlgn="base">
              <a:lnSpc>
                <a:spcPct val="5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She is reading a newspaper.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sym typeface="+mn-ea"/>
            </a:endParaRPr>
          </a:p>
          <a:p>
            <a:pPr algn="just" fontAlgn="base">
              <a:lnSpc>
                <a:spcPct val="50000"/>
              </a:lnSpc>
              <a:spcBef>
                <a:spcPts val="1800"/>
              </a:spcBef>
              <a:buFont typeface="Arial" panose="020B0604020202020204" pitchFamily="34" charset="0"/>
              <a:buAutoNum type="circleNumDbPlain" startAt="2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他的弟弟正在爬树。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sym typeface="+mn-ea"/>
            </a:endParaRPr>
          </a:p>
          <a:p>
            <a:pPr algn="just" fontAlgn="base">
              <a:lnSpc>
                <a:spcPct val="5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His brother is climbing the tree.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sym typeface="+mn-ea"/>
            </a:endParaRPr>
          </a:p>
          <a:p>
            <a:pPr algn="just" fontAlgn="base">
              <a:lnSpc>
                <a:spcPct val="50000"/>
              </a:lnSpc>
              <a:spcBef>
                <a:spcPts val="1800"/>
              </a:spcBef>
              <a:buFont typeface="Arial" panose="020B0604020202020204" pitchFamily="34" charset="0"/>
              <a:buAutoNum type="circleNumDbPlain" startAt="3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他们正在看电视。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sym typeface="+mn-ea"/>
            </a:endParaRPr>
          </a:p>
          <a:p>
            <a:pPr algn="just" fontAlgn="base">
              <a:lnSpc>
                <a:spcPct val="5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They are watching TV.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sym typeface="+mn-ea"/>
            </a:endParaRPr>
          </a:p>
          <a:p>
            <a:pPr algn="just" fontAlgn="base">
              <a:lnSpc>
                <a:spcPct val="50000"/>
              </a:lnSpc>
              <a:spcBef>
                <a:spcPts val="1800"/>
              </a:spcBef>
              <a:buFont typeface="Arial" panose="020B0604020202020204" pitchFamily="34" charset="0"/>
              <a:buAutoNum type="circleNumDbPlain" startAt="4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我正在穿外套。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sym typeface="+mn-ea"/>
            </a:endParaRPr>
          </a:p>
          <a:p>
            <a:pPr algn="just" fontAlgn="base">
              <a:lnSpc>
                <a:spcPct val="5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I am putting on my coat.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sym typeface="+mn-ea"/>
            </a:endParaRPr>
          </a:p>
          <a:p>
            <a:pPr algn="just" fontAlgn="base">
              <a:lnSpc>
                <a:spcPct val="50000"/>
              </a:lnSpc>
              <a:spcBef>
                <a:spcPts val="1800"/>
              </a:spcBef>
              <a:buFont typeface="Arial" panose="020B0604020202020204" pitchFamily="34" charset="0"/>
              <a:buAutoNum type="circleNumDbPlain" startAt="5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我们正在看一只猫。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ea typeface="+mn-ea"/>
              <a:sym typeface="+mn-ea"/>
            </a:endParaRPr>
          </a:p>
          <a:p>
            <a:pPr algn="just" fontAlgn="base">
              <a:lnSpc>
                <a:spcPct val="5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We are looking at the cat.</a:t>
            </a:r>
            <a:endParaRPr lang="zh-CN" altLang="zh-CN" sz="2400" dirty="0" smtClean="0">
              <a:uFillTx/>
              <a:latin typeface="Arial Unicode MS" panose="020B0604020202020204" charset="-122"/>
            </a:endParaRPr>
          </a:p>
        </p:txBody>
      </p:sp>
    </p:spTree>
    <p:custDataLst>
      <p:tags r:id="rId1"/>
    </p:custDataLst>
  </p:cSld>
  <p:clrMapOvr>
    <a:masterClrMapping/>
  </p:clrMapOvr>
  <p:transition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2240295" y="978970"/>
            <a:ext cx="7685591" cy="8307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22225">
                  <a:solidFill>
                    <a:srgbClr val="E3EC83"/>
                  </a:solidFill>
                </a:ln>
                <a:solidFill>
                  <a:srgbClr val="E3EC8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z="32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现在进行时的否定句就是在系动词后面加</a:t>
            </a:r>
            <a:r>
              <a:rPr lang="zh-CN" altLang="zh-CN" sz="32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zh-CN" altLang="en-US" sz="32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。</a:t>
            </a:r>
            <a:endParaRPr lang="zh-CN" altLang="en-US" sz="3200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24710" y="1898650"/>
            <a:ext cx="7726045" cy="3903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AutoNum type="circleNumDbPlain"/>
            </a:pPr>
            <a:r>
              <a:rPr lang="en-US" altLang="zh-CN" sz="2400" dirty="0" smtClean="0">
                <a:uFillTx/>
                <a:latin typeface="Arial Unicode MS" panose="020B0604020202020204" charset="-122"/>
                <a:sym typeface="+mn-ea"/>
              </a:rPr>
              <a:t> </a:t>
            </a: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她正在看一份报纸。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just" fontAlgn="base">
              <a:lnSpc>
                <a:spcPct val="12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She is reading a newspaper.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just" fontAlgn="base">
              <a:lnSpc>
                <a:spcPct val="12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She is not  reading a newspaper.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just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AutoNum type="circleNumDbPlain" startAt="2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他的弟弟正在爬树。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just" fontAlgn="base">
              <a:lnSpc>
                <a:spcPct val="12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His brother is climbing the tree.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algn="just" fontAlgn="base">
              <a:lnSpc>
                <a:spcPct val="12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His brother is not climbing the tree.</a:t>
            </a:r>
            <a:endParaRPr lang="zh-CN" altLang="zh-CN" sz="2400" dirty="0" smtClean="0">
              <a:uFillTx/>
              <a:latin typeface="Arial Unicode MS" panose="020B0604020202020204" charset="-122"/>
            </a:endParaRPr>
          </a:p>
        </p:txBody>
      </p:sp>
    </p:spTree>
    <p:custDataLst>
      <p:tags r:id="rId2"/>
    </p:custDataLst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575560" y="965200"/>
            <a:ext cx="9542145" cy="4926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base">
              <a:lnSpc>
                <a:spcPct val="90000"/>
              </a:lnSpc>
              <a:spcBef>
                <a:spcPts val="1800"/>
              </a:spcBef>
              <a:buFont typeface="+mj-ea"/>
              <a:buAutoNum type="circleNumDbPlain" startAt="3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他们正在看电视。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 fontAlgn="base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They are watching TV.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 fontAlgn="base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They are not  watching TV. 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marL="457200" indent="-457200" algn="just" fontAlgn="base">
              <a:lnSpc>
                <a:spcPct val="90000"/>
              </a:lnSpc>
              <a:spcBef>
                <a:spcPts val="1800"/>
              </a:spcBef>
              <a:buFont typeface="+mj-ea"/>
              <a:buAutoNum type="circleNumDbPlain" startAt="4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我正在穿外套。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 fontAlgn="base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I am putting on my coat.</a:t>
            </a:r>
            <a:endParaRPr lang="zh-CN" altLang="zh-CN" sz="2400" dirty="0" smtClean="0">
              <a:uFillTx/>
              <a:latin typeface="Arial Unicode MS" panose="020B0604020202020204" charset="-122"/>
              <a:sym typeface="+mn-ea"/>
            </a:endParaRPr>
          </a:p>
          <a:p>
            <a:pPr indent="0" algn="just" fontAlgn="base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I am  not putting on my coat.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marL="457200" indent="-457200" algn="just" fontAlgn="base">
              <a:lnSpc>
                <a:spcPct val="90000"/>
              </a:lnSpc>
              <a:spcBef>
                <a:spcPts val="1800"/>
              </a:spcBef>
              <a:buFont typeface="+mj-ea"/>
              <a:buAutoNum type="circleNumDbPlain" startAt="5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我们正在看一只猫。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 fontAlgn="base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We are looking at the cat.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 fontAlgn="base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We are  not  looking at the cat.</a:t>
            </a:r>
            <a:endParaRPr lang="zh-CN" altLang="zh-CN" sz="2400" dirty="0" smtClean="0">
              <a:uFillTx/>
              <a:latin typeface="Arial Unicode MS" panose="020B0604020202020204" charset="-122"/>
            </a:endParaRPr>
          </a:p>
        </p:txBody>
      </p:sp>
    </p:spTree>
    <p:custDataLst>
      <p:tags r:id="rId1"/>
    </p:custDataLst>
  </p:cSld>
  <p:clrMapOvr>
    <a:masterClrMapping/>
  </p:clrMapOvr>
  <p:transition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23440" y="499110"/>
            <a:ext cx="8115935" cy="918845"/>
          </a:xfrm>
        </p:spPr>
        <p:txBody>
          <a:bodyPr>
            <a:normAutofit/>
          </a:bodyPr>
          <a:p>
            <a:pPr fontAlgn="auto"/>
            <a:r>
              <a:rPr lang="zh-CN" altLang="en-US" sz="3200" b="1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现在进行时的疑问句就是把系动词提前。</a:t>
            </a:r>
            <a:endParaRPr lang="zh-CN" altLang="en-US" sz="3200" b="1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59965" y="1018540"/>
            <a:ext cx="7844155" cy="5238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auto">
              <a:lnSpc>
                <a:spcPct val="100000"/>
              </a:lnSpc>
              <a:buFont typeface="Arial" panose="020B0604020202020204" pitchFamily="34" charset="0"/>
              <a:buAutoNum type="circleNumDbPlain"/>
            </a:pPr>
            <a:endParaRPr lang="zh-CN" altLang="en-US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auto">
              <a:lnSpc>
                <a:spcPct val="110000"/>
              </a:lnSpc>
              <a:buFont typeface="Arial" panose="020B0604020202020204" pitchFamily="34" charset="0"/>
              <a:buAutoNum type="circleNumDbPlain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她正在看一份报纸。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auto">
              <a:lnSpc>
                <a:spcPct val="110000"/>
              </a:lnSpc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 She is reading a newspaper.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auto">
              <a:lnSpc>
                <a:spcPct val="110000"/>
              </a:lnSpc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 Is she reading a newspaper?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auto">
              <a:lnSpc>
                <a:spcPct val="110000"/>
              </a:lnSpc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 Yes ,she is. No, she is not.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auto">
              <a:lnSpc>
                <a:spcPct val="110000"/>
              </a:lnSpc>
              <a:buFont typeface="Arial" panose="020B0604020202020204" pitchFamily="34" charset="0"/>
              <a:buAutoNum type="circleNumDbPlain" startAt="2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他们正在看电视。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auto">
              <a:lnSpc>
                <a:spcPct val="110000"/>
              </a:lnSpc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 They are watching TV.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auto">
              <a:lnSpc>
                <a:spcPct val="110000"/>
              </a:lnSpc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 Are they watching TV.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auto">
              <a:lnSpc>
                <a:spcPct val="110000"/>
              </a:lnSpc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 Yes, they are. No, they aren’t.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auto">
              <a:lnSpc>
                <a:spcPct val="110000"/>
              </a:lnSpc>
              <a:buFont typeface="Arial" panose="020B0604020202020204" pitchFamily="34" charset="0"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③我正在穿外套。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auto">
              <a:lnSpc>
                <a:spcPct val="110000"/>
              </a:lnSpc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 I am putting on my coat.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auto">
              <a:lnSpc>
                <a:spcPct val="110000"/>
              </a:lnSpc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 Are you putting on your coat?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auto">
              <a:lnSpc>
                <a:spcPct val="110000"/>
              </a:lnSpc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   Yes ,I am. No, I am not.</a:t>
            </a:r>
            <a:endParaRPr lang="zh-CN" altLang="zh-CN" sz="2400" dirty="0" smtClean="0">
              <a:uFillTx/>
              <a:latin typeface="Arial Unicode MS" panose="020B060402020202020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2288540" y="656590"/>
            <a:ext cx="2499360" cy="8305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22225">
                  <a:solidFill>
                    <a:srgbClr val="E3EC83"/>
                  </a:solidFill>
                </a:ln>
                <a:solidFill>
                  <a:srgbClr val="E3EC8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z="32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现在分词：</a:t>
            </a:r>
            <a:endParaRPr lang="zh-CN" altLang="en-US" sz="3200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04060" y="1410970"/>
            <a:ext cx="7357745" cy="4407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1. 一般情况下，直接在动词后加 - ing 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work ---- working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sleep ----- sleeping 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study ----- studying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2. 动词以不发音的 -e结尾，要去e加－ing 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take ----- taking 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make ----- making 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dance ----- dancing 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特别注意：be, see 的现在分词是：being, seeing</a:t>
            </a:r>
            <a:endParaRPr lang="zh-CN" altLang="zh-CN" sz="2400" dirty="0" smtClean="0">
              <a:uFillTx/>
              <a:latin typeface="Arial Unicode MS" panose="020B060402020202020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59330" y="961390"/>
            <a:ext cx="7699375" cy="4742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3.以重读闭音节结尾的动词，如结尾只有一个辅音字母，应先双写这辅音字母，再加 - ing。  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cut ----- cutting 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put ----- putting 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begin ------ beginning 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4. 以 -ie结尾的动词，把ie变成y再加-ing 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lie ----- lying 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tie ----- tying </a:t>
            </a:r>
            <a:endParaRPr lang="zh-CN" altLang="zh-CN" sz="2400" strike="noStrike" noProof="1" dirty="0" smtClean="0">
              <a:solidFill>
                <a:schemeClr val="tx1"/>
              </a:solidFill>
              <a:uFillTx/>
              <a:latin typeface="Arial Unicode MS" panose="020B0604020202020204" charset="-122"/>
            </a:endParaRPr>
          </a:p>
          <a:p>
            <a:pPr indent="0" algn="just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2400" dirty="0" smtClean="0">
                <a:uFillTx/>
                <a:latin typeface="Arial Unicode MS" panose="020B0604020202020204" charset="-122"/>
                <a:sym typeface="+mn-ea"/>
              </a:rPr>
              <a:t>  die ----- dying</a:t>
            </a:r>
            <a:endParaRPr lang="zh-CN" altLang="zh-CN" sz="2400" dirty="0" smtClean="0">
              <a:uFillTx/>
              <a:latin typeface="Arial Unicode MS" panose="020B060402020202020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687195" y="1532255"/>
            <a:ext cx="8818245" cy="2538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base">
              <a:lnSpc>
                <a:spcPct val="150000"/>
              </a:lnSpc>
              <a:spcBef>
                <a:spcPts val="1800"/>
              </a:spcBef>
            </a:pPr>
            <a:r>
              <a:rPr lang="en-US" altLang="zh-CN" sz="2400" dirty="0" smtClean="0">
                <a:sym typeface="+mn-ea"/>
              </a:rPr>
              <a:t>3. </a:t>
            </a:r>
            <a:r>
              <a:rPr lang="zh-CN" altLang="zh-CN" sz="2400" dirty="0" smtClean="0">
                <a:sym typeface="+mn-ea"/>
              </a:rPr>
              <a:t>在不少情况下，表示正在进行的动作的汉语句子，并没有“正在”这样的字，在译为英语时却必须用进行时态。</a:t>
            </a:r>
            <a:endParaRPr lang="zh-CN" altLang="zh-CN" sz="2400" strike="noStrike" noProof="1" dirty="0" smtClean="0">
              <a:solidFill>
                <a:schemeClr val="tx1"/>
              </a:solidFill>
              <a:sym typeface="+mn-ea"/>
            </a:endParaRPr>
          </a:p>
          <a:p>
            <a:pPr algn="just" fontAlgn="base">
              <a:lnSpc>
                <a:spcPct val="150000"/>
              </a:lnSpc>
              <a:spcBef>
                <a:spcPts val="1800"/>
              </a:spcBef>
            </a:pPr>
            <a:r>
              <a:rPr lang="en-US" altLang="zh-CN" sz="2400" dirty="0" smtClean="0">
                <a:sym typeface="+mn-ea"/>
              </a:rPr>
              <a:t>4. </a:t>
            </a:r>
            <a:r>
              <a:rPr lang="zh-CN" altLang="zh-CN" sz="2400" dirty="0" smtClean="0">
                <a:sym typeface="+mn-ea"/>
              </a:rPr>
              <a:t>现在进行时后面加一个表示将来的时间短语，比如tomorrow, soon 等等，就可以表示将来的一种打算。</a:t>
            </a:r>
            <a:endParaRPr lang="zh-CN" altLang="zh-CN" sz="2400" dirty="0" smtClean="0"/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993900" y="499745"/>
            <a:ext cx="8001000" cy="14497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22225">
                  <a:solidFill>
                    <a:srgbClr val="E3EC83"/>
                  </a:solidFill>
                </a:ln>
                <a:solidFill>
                  <a:srgbClr val="E3EC8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10000"/>
              </a:lnSpc>
            </a:pPr>
            <a:r>
              <a:rPr lang="zh-CN" altLang="zh-CN" sz="32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1</a:t>
            </a:r>
            <a:r>
              <a:rPr lang="zh-CN" altLang="en-US" sz="32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、此时此刻正在进行或发生的动作，时间状语一般用</a:t>
            </a:r>
            <a:r>
              <a:rPr lang="zh-CN" altLang="zh-CN" sz="32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now (</a:t>
            </a:r>
            <a:r>
              <a:rPr lang="zh-CN" altLang="en-US" sz="32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现在</a:t>
            </a:r>
            <a:r>
              <a:rPr lang="zh-CN" altLang="zh-CN" sz="32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)</a:t>
            </a:r>
            <a:r>
              <a:rPr lang="zh-CN" altLang="en-US" sz="32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，</a:t>
            </a:r>
            <a:r>
              <a:rPr lang="zh-CN" altLang="zh-CN" sz="32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at the moment</a:t>
            </a:r>
            <a:r>
              <a:rPr lang="zh-CN" altLang="en-US" sz="32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（此时）。</a:t>
            </a:r>
            <a:endParaRPr lang="zh-CN" altLang="en-US" sz="3200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93545" y="1950085"/>
            <a:ext cx="9187180" cy="3680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base">
              <a:lnSpc>
                <a:spcPct val="110000"/>
              </a:lnSpc>
              <a:spcBef>
                <a:spcPts val="1800"/>
              </a:spcBef>
            </a:pPr>
            <a:r>
              <a:rPr lang="zh-CN" altLang="zh-CN" sz="2400" dirty="0" smtClean="0">
                <a:sym typeface="+mn-ea"/>
              </a:rPr>
              <a:t>①</a:t>
            </a:r>
            <a:r>
              <a:rPr lang="zh-CN" altLang="zh-CN" sz="2400" dirty="0" smtClean="0">
                <a:sym typeface="+mn-ea"/>
              </a:rPr>
              <a:t>简正在看电影。</a:t>
            </a:r>
            <a:endParaRPr lang="zh-CN" altLang="zh-CN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sym typeface="+mn-ea"/>
              </a:rPr>
              <a:t>  Jane is watching a movie now. </a:t>
            </a:r>
            <a:endParaRPr lang="zh-CN" altLang="zh-CN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10000"/>
              </a:lnSpc>
              <a:spcBef>
                <a:spcPts val="1800"/>
              </a:spcBef>
            </a:pPr>
            <a:r>
              <a:rPr lang="zh-CN" altLang="zh-CN" sz="2400" dirty="0" smtClean="0">
                <a:sym typeface="+mn-ea"/>
              </a:rPr>
              <a:t>②</a:t>
            </a:r>
            <a:r>
              <a:rPr lang="zh-CN" altLang="zh-CN" sz="2400" dirty="0" smtClean="0">
                <a:sym typeface="+mn-ea"/>
              </a:rPr>
              <a:t>吉姆正在打篮球。</a:t>
            </a:r>
            <a:endParaRPr lang="zh-CN" altLang="zh-CN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sym typeface="+mn-ea"/>
              </a:rPr>
              <a:t>  Jim is playing basketball now. </a:t>
            </a:r>
            <a:endParaRPr lang="zh-CN" altLang="zh-CN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10000"/>
              </a:lnSpc>
              <a:spcBef>
                <a:spcPts val="1800"/>
              </a:spcBef>
            </a:pPr>
            <a:r>
              <a:rPr lang="zh-CN" altLang="en-US" sz="2400" dirty="0" smtClean="0">
                <a:sym typeface="+mn-ea"/>
              </a:rPr>
              <a:t>③</a:t>
            </a:r>
            <a:r>
              <a:rPr lang="zh-CN" altLang="zh-CN" sz="2400" dirty="0" smtClean="0">
                <a:sym typeface="+mn-ea"/>
              </a:rPr>
              <a:t>汤姆正在做家庭作业。</a:t>
            </a:r>
            <a:endParaRPr lang="zh-CN" altLang="zh-CN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sym typeface="+mn-ea"/>
              </a:rPr>
              <a:t>  Tom is doing homework at the moment. </a:t>
            </a:r>
            <a:endParaRPr lang="zh-CN" altLang="zh-CN" sz="2400" dirty="0" smtClean="0"/>
          </a:p>
        </p:txBody>
      </p:sp>
    </p:spTree>
    <p:custDataLst>
      <p:tags r:id="rId2"/>
    </p:custDataLst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2252979" y="638175"/>
            <a:ext cx="7685406" cy="17240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n w="22225">
                  <a:solidFill>
                    <a:srgbClr val="E3EC83"/>
                  </a:solidFill>
                </a:ln>
                <a:solidFill>
                  <a:srgbClr val="E3EC8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20000"/>
              </a:lnSpc>
            </a:pPr>
            <a:r>
              <a:rPr lang="zh-CN" altLang="zh-CN" sz="3200" b="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2</a:t>
            </a:r>
            <a:r>
              <a:rPr lang="zh-CN" altLang="en-US" sz="3200" b="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、现阶段的一段时间正在进行或发生的动作，但说话的此刻动作不一定正在进行着，时间状语通常是</a:t>
            </a:r>
            <a:r>
              <a:rPr lang="zh-CN" altLang="zh-CN" sz="3200" b="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recently ( </a:t>
            </a:r>
            <a:r>
              <a:rPr lang="zh-CN" altLang="en-US" sz="3200" b="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最近 </a:t>
            </a:r>
            <a:r>
              <a:rPr lang="zh-CN" altLang="zh-CN" sz="3200" b="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), these days ( </a:t>
            </a:r>
            <a:r>
              <a:rPr lang="zh-CN" altLang="en-US" sz="3200" b="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这些日子 </a:t>
            </a:r>
            <a:r>
              <a:rPr lang="zh-CN" altLang="zh-CN" sz="3200" b="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)。</a:t>
            </a:r>
            <a:endParaRPr lang="zh-CN" altLang="zh-CN" sz="3200" b="0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0915" y="2539365"/>
            <a:ext cx="7567930" cy="2555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+mn-ea"/>
              </a:rPr>
              <a:t>①我最近在学校学英语。</a:t>
            </a:r>
            <a:endParaRPr lang="zh-CN" altLang="zh-CN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+mn-ea"/>
              </a:rPr>
              <a:t>    I am studying English at a school recently. </a:t>
            </a:r>
            <a:endParaRPr lang="zh-CN" altLang="zh-CN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+mn-ea"/>
              </a:rPr>
              <a:t>②这段时间他在忙着做计划。</a:t>
            </a:r>
            <a:endParaRPr lang="zh-CN" altLang="zh-CN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+mn-ea"/>
              </a:rPr>
              <a:t>    He is making the plan these days. </a:t>
            </a:r>
            <a:endParaRPr lang="zh-CN" altLang="zh-CN" sz="2400" dirty="0" smtClean="0"/>
          </a:p>
        </p:txBody>
      </p:sp>
    </p:spTree>
    <p:custDataLst>
      <p:tags r:id="rId2"/>
    </p:custDataLst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85365" y="1521460"/>
            <a:ext cx="7054850" cy="240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base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+mn-ea"/>
              </a:rPr>
              <a:t>③他们正在做准备工作。</a:t>
            </a:r>
            <a:endParaRPr lang="zh-CN" altLang="zh-CN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+mn-ea"/>
              </a:rPr>
              <a:t>    They are making preparations for it.</a:t>
            </a:r>
            <a:endParaRPr lang="zh-CN" altLang="zh-CN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+mn-ea"/>
              </a:rPr>
              <a:t>④这些天我们正在农场摘苹果。 </a:t>
            </a:r>
            <a:endParaRPr lang="zh-CN" altLang="zh-CN" sz="2400" strike="noStrike" noProof="1" dirty="0" smtClean="0">
              <a:solidFill>
                <a:schemeClr val="tx1"/>
              </a:solidFill>
            </a:endParaRPr>
          </a:p>
          <a:p>
            <a:pPr algn="just" fontAlgn="base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+mn-ea"/>
              </a:rPr>
              <a:t>    We are picking apples on a farm these days.</a:t>
            </a:r>
            <a:endParaRPr lang="zh-CN" altLang="zh-CN" sz="2400" dirty="0" smtClean="0"/>
          </a:p>
        </p:txBody>
      </p:sp>
    </p:spTree>
    <p:custDataLst>
      <p:tags r:id="rId1"/>
    </p:custDataLst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2228215" y="683260"/>
            <a:ext cx="8065770" cy="1983740"/>
          </a:xfrm>
        </p:spPr>
        <p:txBody>
          <a:bodyPr/>
          <a:p>
            <a:pPr algn="l" defTabSz="914400" fontAlgn="base">
              <a:lnSpc>
                <a:spcPct val="120000"/>
              </a:lnSpc>
            </a:pPr>
            <a:r>
              <a:rPr lang="zh-CN" altLang="en-US" sz="28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sym typeface="+mn-ea"/>
              </a:rPr>
              <a:t>3、在不少情况下，表示正在进行的动作的汉语句子，并没有“正在”这样的字，在译为英语时却必须用进行时态.</a:t>
            </a:r>
            <a:endParaRPr lang="zh-CN" altLang="en-US" sz="2800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  <a:sym typeface="+mn-ea"/>
            </a:endParaRPr>
          </a:p>
        </p:txBody>
      </p:sp>
      <p:sp>
        <p:nvSpPr>
          <p:cNvPr id="9" name="内容占位符 6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998663" y="1562100"/>
            <a:ext cx="8631238" cy="4462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7505" indent="-357505" algn="just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5000"/>
              <a:buFont typeface="Wingdings" panose="05000000000000000000" pitchFamily="2" charset="2"/>
              <a:buChar char=""/>
              <a:defRPr sz="2400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1pPr>
            <a:lvl2pPr marL="575945" indent="-230505" algn="just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fontAlgn="base">
              <a:lnSpc>
                <a:spcPct val="120000"/>
              </a:lnSpc>
              <a:buSzTx/>
              <a:buFont typeface="Arial" panose="020B0604020202020204" pitchFamily="34" charset="0"/>
              <a:buNone/>
            </a:pPr>
            <a:endParaRPr lang="zh-CN" altLang="en-US" strike="noStrike" noProof="1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algn="just" fontAlgn="base">
              <a:lnSpc>
                <a:spcPct val="150000"/>
              </a:lnSpc>
              <a:buNone/>
            </a:pPr>
            <a:endParaRPr lang="zh-CN" altLang="en-US" strike="noStrike" noProof="1" dirty="0" smtClean="0">
              <a:latin typeface="+mn-lt"/>
              <a:ea typeface="+mn-ea"/>
            </a:endParaRPr>
          </a:p>
        </p:txBody>
      </p:sp>
      <p:graphicFrame>
        <p:nvGraphicFramePr>
          <p:cNvPr id="49155" name="对象 3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352675" y="2571750"/>
            <a:ext cx="6844665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base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+mn-ea"/>
              </a:rPr>
              <a:t>① 你进步的很快。 </a:t>
            </a:r>
            <a:endParaRPr lang="zh-CN" altLang="zh-CN" sz="2400" strike="noStrike" noProof="1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algn="just" fontAlgn="base">
              <a:lnSpc>
                <a:spcPct val="8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sym typeface="+mn-ea"/>
              </a:rPr>
              <a:t>     You</a:t>
            </a:r>
            <a:r>
              <a:rPr lang="en-US" altLang="zh-CN" sz="2400" dirty="0" smtClean="0">
                <a:sym typeface="+mn-ea"/>
              </a:rPr>
              <a:t>'</a:t>
            </a:r>
            <a:r>
              <a:rPr lang="zh-CN" altLang="zh-CN" sz="2400" dirty="0" smtClean="0">
                <a:sym typeface="+mn-ea"/>
              </a:rPr>
              <a:t>re making rapid progress. </a:t>
            </a:r>
            <a:endParaRPr lang="zh-CN" altLang="zh-CN" sz="2400" strike="noStrike" noProof="1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algn="just" fontAlgn="base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+mn-ea"/>
              </a:rPr>
              <a:t>② 我们想在这里建一所大坝。</a:t>
            </a:r>
            <a:endParaRPr lang="zh-CN" altLang="zh-CN" sz="2400" strike="noStrike" noProof="1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algn="just" fontAlgn="base">
              <a:lnSpc>
                <a:spcPct val="8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sym typeface="+mn-ea"/>
              </a:rPr>
              <a:t>     We</a:t>
            </a:r>
            <a:r>
              <a:rPr lang="en-US" altLang="zh-CN" sz="2400" dirty="0" smtClean="0">
                <a:sym typeface="+mn-ea"/>
              </a:rPr>
              <a:t>'</a:t>
            </a:r>
            <a:r>
              <a:rPr lang="zh-CN" altLang="zh-CN" sz="2400" dirty="0" smtClean="0">
                <a:sym typeface="+mn-ea"/>
              </a:rPr>
              <a:t>re thinking of building a dam here. </a:t>
            </a:r>
            <a:endParaRPr lang="zh-CN" altLang="zh-CN" sz="2400" strike="noStrike" noProof="1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algn="just" fontAlgn="base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+mn-ea"/>
              </a:rPr>
              <a:t>③ 风挺大。</a:t>
            </a:r>
            <a:endParaRPr lang="zh-CN" altLang="zh-CN" sz="2400" strike="noStrike" noProof="1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algn="just" fontAlgn="base">
              <a:lnSpc>
                <a:spcPct val="80000"/>
              </a:lnSpc>
              <a:spcBef>
                <a:spcPts val="1800"/>
              </a:spcBef>
              <a:buNone/>
            </a:pPr>
            <a:r>
              <a:rPr lang="zh-CN" altLang="zh-CN" sz="2400" dirty="0" smtClean="0">
                <a:sym typeface="+mn-ea"/>
              </a:rPr>
              <a:t>     It</a:t>
            </a:r>
            <a:r>
              <a:rPr lang="en-US" altLang="zh-CN" sz="2400" dirty="0" smtClean="0">
                <a:sym typeface="+mn-ea"/>
              </a:rPr>
              <a:t>'</a:t>
            </a:r>
            <a:r>
              <a:rPr lang="zh-CN" altLang="zh-CN" sz="2400" dirty="0" smtClean="0">
                <a:sym typeface="+mn-ea"/>
              </a:rPr>
              <a:t>s blowing hard. </a:t>
            </a:r>
            <a:endParaRPr lang="zh-CN" altLang="zh-CN" sz="2400" dirty="0" smtClean="0"/>
          </a:p>
        </p:txBody>
      </p:sp>
    </p:spTree>
    <p:custDataLst>
      <p:tags r:id="rId4"/>
    </p:custDataLst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0178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429510" y="958215"/>
            <a:ext cx="7581265" cy="4326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algn="just" defTabSz="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defRPr/>
            </a:pPr>
            <a:endParaRPr lang="zh-CN" altLang="en-US" u="none" strike="noStrike" baseline="0" noProof="1" smtClean="0">
              <a:solidFill>
                <a:schemeClr val="tx1"/>
              </a:solidFill>
              <a:uLnTx/>
              <a:uFillTx/>
              <a:sym typeface="Arial" panose="020B0604020202020204" pitchFamily="34" charset="0"/>
            </a:endParaRPr>
          </a:p>
          <a:p>
            <a:pPr marR="0" lvl="0" algn="just" defTabSz="914400" rtl="0" fontAlgn="base" latinLnBrk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AutoNum type="circleNumDbPlain" startAt="4"/>
            </a:pPr>
            <a:r>
              <a:rPr lang="zh-CN" altLang="zh-CN" sz="2400" dirty="0" smtClean="0">
                <a:sym typeface="Arial" panose="020B0604020202020204" pitchFamily="34" charset="0"/>
              </a:rPr>
              <a:t>有人找你接电话。</a:t>
            </a:r>
            <a:endParaRPr lang="zh-CN" altLang="zh-CN" sz="2400" u="none" strike="noStrike" baseline="0" noProof="1" dirty="0" smtClean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marL="0" marR="0" lvl="0" algn="just" defTabSz="914400" rtl="0" fontAlgn="base" latinLnBrk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Arial" panose="020B0604020202020204" pitchFamily="34" charset="0"/>
              </a:rPr>
              <a:t>     Someone is asking for you on the phone. </a:t>
            </a:r>
            <a:endParaRPr lang="zh-CN" altLang="zh-CN" sz="2400" u="none" strike="noStrike" baseline="0" noProof="1" dirty="0" smtClean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marR="0" lvl="0" algn="just" defTabSz="914400" rtl="0" fontAlgn="base" latinLnBrk="0">
              <a:lnSpc>
                <a:spcPct val="110000"/>
              </a:lnSpc>
              <a:spcBef>
                <a:spcPts val="1800"/>
              </a:spcBef>
              <a:buFont typeface="+mj-ea"/>
              <a:buAutoNum type="circleNumDbPlain" startAt="5"/>
            </a:pPr>
            <a:r>
              <a:rPr lang="zh-CN" altLang="zh-CN" sz="2400" dirty="0" smtClean="0">
                <a:sym typeface="Arial" panose="020B0604020202020204" pitchFamily="34" charset="0"/>
              </a:rPr>
              <a:t>工作进行得相当顺利。</a:t>
            </a:r>
            <a:endParaRPr lang="zh-CN" altLang="zh-CN" sz="2400" u="none" strike="noStrike" baseline="0" noProof="1" dirty="0" smtClean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marR="0" lvl="0" algn="just" defTabSz="914400" rtl="0" fontAlgn="base" latinLnBrk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Arial" panose="020B0604020202020204" pitchFamily="34" charset="0"/>
              </a:rPr>
              <a:t>     The work is going fairly smoothly. </a:t>
            </a:r>
            <a:endParaRPr lang="zh-CN" altLang="zh-CN" sz="2400" u="none" strike="noStrike" baseline="0" noProof="1" dirty="0" smtClean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marR="0" lvl="0" algn="just" defTabSz="914400" rtl="0" fontAlgn="base" latinLnBrk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AutoNum type="circleNumDbPlain" startAt="6"/>
            </a:pPr>
            <a:r>
              <a:rPr lang="zh-CN" altLang="zh-CN" sz="2400" dirty="0" smtClean="0">
                <a:sym typeface="Arial" panose="020B0604020202020204" pitchFamily="34" charset="0"/>
              </a:rPr>
              <a:t>你在等谁？</a:t>
            </a:r>
            <a:endParaRPr lang="zh-CN" altLang="zh-CN" sz="2400" u="none" strike="noStrike" baseline="0" noProof="1" dirty="0" smtClean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marR="0" lvl="0" algn="just" defTabSz="914400" rtl="0" fontAlgn="base" latinLnBrk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Arial" panose="020B0604020202020204" pitchFamily="34" charset="0"/>
              </a:rPr>
              <a:t>     Who are you waiting for? </a:t>
            </a:r>
            <a:endParaRPr lang="zh-CN" altLang="zh-CN" sz="2400" dirty="0" smtClean="0"/>
          </a:p>
        </p:txBody>
      </p:sp>
    </p:spTree>
    <p:custDataLst>
      <p:tags r:id="rId4"/>
    </p:custDataLst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1979295" y="541655"/>
            <a:ext cx="8403590" cy="1550670"/>
          </a:xfrm>
        </p:spPr>
        <p:txBody>
          <a:bodyPr>
            <a:noAutofit/>
          </a:bodyPr>
          <a:p>
            <a:pPr fontAlgn="auto">
              <a:lnSpc>
                <a:spcPct val="130000"/>
              </a:lnSpc>
            </a:pPr>
            <a:r>
              <a:rPr lang="zh-CN" altLang="en-US" sz="28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sym typeface="+mn-ea"/>
              </a:rPr>
              <a:t>4、现在进行时后面加一个表示将来的时间状语，比如tomorrow, soon 等等，可以表示将来的一种打算。</a:t>
            </a:r>
            <a:endParaRPr lang="zh-CN" altLang="en-US" sz="2800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09520" y="2077085"/>
            <a:ext cx="6685915" cy="3680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algn="just" defTabSz="914400" rtl="0" fontAlgn="base" latinLnBrk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+mn-ea"/>
              </a:rPr>
              <a:t>① 我今天下午要去见朋友。</a:t>
            </a:r>
            <a:endParaRPr lang="en-US" altLang="zh-CN" sz="2400" dirty="0" smtClean="0">
              <a:sym typeface="+mn-ea"/>
            </a:endParaRPr>
          </a:p>
          <a:p>
            <a:pPr marR="0" lvl="0" algn="just" defTabSz="914400" rtl="0" fontAlgn="base" latinLnBrk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/>
              <a:t>I am seeing my friend this afternoon.</a:t>
            </a:r>
            <a:endParaRPr lang="zh-CN" altLang="zh-CN" sz="2400" dirty="0" smtClean="0"/>
          </a:p>
          <a:p>
            <a:pPr marR="0" lvl="0" algn="just" defTabSz="914400" rtl="0" fontAlgn="base" latinLnBrk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+mn-ea"/>
              </a:rPr>
              <a:t>②他明天要去上学了。</a:t>
            </a:r>
            <a:endParaRPr lang="zh-CN" altLang="zh-CN" sz="2400" dirty="0" smtClean="0">
              <a:sym typeface="+mn-ea"/>
            </a:endParaRPr>
          </a:p>
          <a:p>
            <a:pPr marR="0" lvl="0" algn="just" defTabSz="914400" rtl="0" fontAlgn="base" latinLnBrk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/>
              <a:t>He is going to school tomorrow.</a:t>
            </a:r>
            <a:endParaRPr lang="zh-CN" altLang="zh-CN" sz="2400" dirty="0" smtClean="0"/>
          </a:p>
          <a:p>
            <a:pPr marR="0" lvl="0" algn="just" defTabSz="914400" rtl="0" fontAlgn="base" latinLnBrk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ym typeface="+mn-ea"/>
              </a:rPr>
              <a:t>③妈妈马上就要到家了。</a:t>
            </a:r>
            <a:endParaRPr lang="zh-CN" altLang="zh-CN" sz="2400" dirty="0" smtClean="0">
              <a:sym typeface="+mn-ea"/>
            </a:endParaRPr>
          </a:p>
          <a:p>
            <a:pPr marR="0" lvl="0" algn="just" defTabSz="914400" rtl="0" fontAlgn="base" latinLnBrk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/>
              <a:t>Mom will come home soon.</a:t>
            </a:r>
            <a:endParaRPr lang="zh-CN" altLang="zh-CN" sz="2400" dirty="0" smtClean="0"/>
          </a:p>
        </p:txBody>
      </p:sp>
    </p:spTree>
    <p:custDataLst>
      <p:tags r:id="rId1"/>
    </p:custDataLst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2399030" y="788035"/>
            <a:ext cx="7604760" cy="1367155"/>
          </a:xfrm>
        </p:spPr>
        <p:txBody>
          <a:bodyPr>
            <a:normAutofit/>
          </a:bodyPr>
          <a:p>
            <a:pPr algn="l" fontAlgn="auto">
              <a:lnSpc>
                <a:spcPct val="130000"/>
              </a:lnSpc>
            </a:pPr>
            <a:r>
              <a:rPr lang="zh-CN" altLang="en-US" sz="2800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sym typeface="+mn-ea"/>
              </a:rPr>
              <a:t>5、表示渐变的动词有：get, grow, become, turn, run, go, begin等。要注意用现在进行时。</a:t>
            </a:r>
            <a:endParaRPr lang="zh-CN" altLang="en-US" sz="2800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7760" y="2461895"/>
            <a:ext cx="7396480" cy="3680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base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olidFill>
                  <a:schemeClr val="tx1"/>
                </a:solidFill>
                <a:uFillTx/>
                <a:latin typeface="Arial Unicode MS" panose="020B0604020202020204" charset="-122"/>
                <a:sym typeface="+mn-ea"/>
              </a:rPr>
              <a:t>①树叶变红了。</a:t>
            </a:r>
            <a:endParaRPr lang="zh-CN" altLang="zh-CN" sz="2400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base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olidFill>
                  <a:schemeClr val="tx1"/>
                </a:solidFill>
                <a:uFillTx/>
                <a:latin typeface="Arial Unicode MS" panose="020B0604020202020204" charset="-122"/>
                <a:sym typeface="+mn-ea"/>
              </a:rPr>
              <a:t> The leaves are turning red.</a:t>
            </a:r>
            <a:endParaRPr lang="zh-CN" altLang="zh-CN" sz="2400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base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olidFill>
                  <a:schemeClr val="tx1"/>
                </a:solidFill>
                <a:uFillTx/>
                <a:latin typeface="Arial Unicode MS" panose="020B0604020202020204" charset="-122"/>
                <a:sym typeface="+mn-ea"/>
              </a:rPr>
              <a:t> ②西瓜变大了。</a:t>
            </a:r>
            <a:endParaRPr lang="zh-CN" altLang="zh-CN" sz="2400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base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CN" altLang="zh-CN" sz="2400" dirty="0" smtClean="0">
                <a:solidFill>
                  <a:schemeClr val="tx1"/>
                </a:solidFill>
                <a:uFillTx/>
                <a:latin typeface="Arial Unicode MS" panose="020B0604020202020204" charset="-122"/>
                <a:sym typeface="+mn-ea"/>
              </a:rPr>
              <a:t>The watermelons are growing bigger.</a:t>
            </a:r>
            <a:endParaRPr lang="zh-CN" altLang="zh-CN" sz="2400" noProof="1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base">
              <a:lnSpc>
                <a:spcPct val="110000"/>
              </a:lnSpc>
              <a:spcBef>
                <a:spcPts val="1800"/>
              </a:spcBef>
              <a:buNone/>
            </a:pPr>
            <a:endParaRPr lang="zh-CN" altLang="zh-CN" sz="2400" noProof="1" dirty="0" smtClean="0">
              <a:solidFill>
                <a:schemeClr val="tx1"/>
              </a:solidFill>
              <a:uFillTx/>
              <a:latin typeface="Arial Unicode MS" panose="020B0604020202020204" charset="-122"/>
              <a:sym typeface="+mn-ea"/>
            </a:endParaRPr>
          </a:p>
          <a:p>
            <a:pPr algn="just" fontAlgn="base">
              <a:lnSpc>
                <a:spcPct val="110000"/>
              </a:lnSpc>
              <a:spcBef>
                <a:spcPts val="1800"/>
              </a:spcBef>
              <a:buNone/>
            </a:pPr>
            <a:endParaRPr lang="zh-CN" altLang="zh-CN" sz="2400" dirty="0" smtClean="0">
              <a:latin typeface="Arial Unicode MS" panose="020B060402020202020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57"/>
  <p:tag name="KSO_WM_UNIT_TYPE" val="a"/>
  <p:tag name="KSO_WM_UNIT_INDEX" val="1"/>
  <p:tag name="KSO_WM_UNIT_ID" val="custom257_26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18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35*96"/>
  <p:tag name="KSO_WM_SLIDE_SIZE" val="650*396"/>
  <p:tag name="MH_TYPE" val="#NeiR#"/>
  <p:tag name="MH_NUMBER" val="1"/>
  <p:tag name="MH_CATEGORY" val="#QiTTB#"/>
  <p:tag name="MH_LAYOUT" val="Text"/>
  <p:tag name="MH" val="20151026160412"/>
  <p:tag name="MH_LIBRARY" val="GRAPHIC"/>
</p:tagLst>
</file>

<file path=ppt/tags/tag11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12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18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35*96"/>
  <p:tag name="KSO_WM_SLIDE_SIZE" val="650*396"/>
  <p:tag name="MH_TYPE" val="#NeiR#"/>
  <p:tag name="MH_NUMBER" val="1"/>
  <p:tag name="MH_CATEGORY" val="#QiTTB#"/>
  <p:tag name="MH_LAYOUT" val="Text"/>
  <p:tag name="MH" val="20151026160412"/>
  <p:tag name="MH_LIBRARY" val="GRAPHIC"/>
</p:tagLst>
</file>

<file path=ppt/tags/tag13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18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35*96"/>
  <p:tag name="KSO_WM_SLIDE_SIZE" val="650*396"/>
  <p:tag name="MH_TYPE" val="#NeiR#"/>
  <p:tag name="MH_NUMBER" val="1"/>
  <p:tag name="MH_CATEGORY" val="#QiTTB#"/>
  <p:tag name="MH_LAYOUT" val="Text"/>
  <p:tag name="MH" val="20151026160412"/>
  <p:tag name="MH_LIBRARY" val="GRAPHIC"/>
</p:tagLst>
</file>

<file path=ppt/tags/tag14.xml><?xml version="1.0" encoding="utf-8"?>
<p:tagLst xmlns:p="http://schemas.openxmlformats.org/presentationml/2006/main">
  <p:tag name="KSO_WM_TEMPLATE_CATEGORY" val="basetag"/>
  <p:tag name="KSO_WM_TEMPLATE_INDEX" val="20164679"/>
</p:tagLst>
</file>

<file path=ppt/tags/tag15.xml><?xml version="1.0" encoding="utf-8"?>
<p:tagLst xmlns:p="http://schemas.openxmlformats.org/presentationml/2006/main">
  <p:tag name="KSO_WM_TEMPLATE_CATEGORY" val="basetag"/>
  <p:tag name="KSO_WM_TEMPLATE_INDEX" val="20164679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57"/>
  <p:tag name="KSO_WM_UNIT_TYPE" val="a"/>
  <p:tag name="KSO_WM_UNIT_INDEX" val="1"/>
  <p:tag name="KSO_WM_UNIT_ID" val="custom257_26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57"/>
  <p:tag name="KSO_WM_UNIT_TYPE" val="a"/>
  <p:tag name="KSO_WM_UNIT_INDEX" val="1"/>
  <p:tag name="KSO_WM_UNIT_ID" val="custom257_26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2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20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18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35*96"/>
  <p:tag name="KSO_WM_SLIDE_SIZE" val="650*396"/>
  <p:tag name="MH_TYPE" val="#NeiR#"/>
  <p:tag name="MH_NUMBER" val="1"/>
  <p:tag name="MH_CATEGORY" val="#QiTTB#"/>
  <p:tag name="MH_LAYOUT" val="Text"/>
  <p:tag name="MH" val="20151026160412"/>
  <p:tag name="MH_LIBRARY" val="GRAPHIC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57"/>
  <p:tag name="KSO_WM_UNIT_TYPE" val="a"/>
  <p:tag name="KSO_WM_UNIT_INDEX" val="1"/>
  <p:tag name="KSO_WM_UNIT_ID" val="custom257_26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23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57"/>
  <p:tag name="KSO_WM_UNIT_TYPE" val="a"/>
  <p:tag name="KSO_WM_UNIT_INDEX" val="1"/>
  <p:tag name="KSO_WM_UNIT_ID" val="custom257_2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25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0*90"/>
  <p:tag name="KSO_WM_SLIDE_SIZE" val="621*396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57"/>
  <p:tag name="KSO_WM_UNIT_TYPE" val="a"/>
  <p:tag name="KSO_WM_UNIT_INDEX" val="1"/>
  <p:tag name="KSO_WM_UNIT_ID" val="custom257_26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28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3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18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35*96"/>
  <p:tag name="KSO_WM_SLIDE_SIZE" val="650*396"/>
  <p:tag name="MH_TYPE" val="#NeiR#"/>
  <p:tag name="MH_NUMBER" val="1"/>
  <p:tag name="MH_CATEGORY" val="#QiTTB#"/>
  <p:tag name="MH_LAYOUT" val="Text"/>
  <p:tag name="MH" val="20151026160412"/>
  <p:tag name="MH_LIBRARY" val="GRAPHIC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57"/>
  <p:tag name="KSO_WM_UNIT_TYPE" val="a"/>
  <p:tag name="KSO_WM_UNIT_INDEX" val="1"/>
  <p:tag name="KSO_WM_UNIT_ID" val="custom257_26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57"/>
  <p:tag name="KSO_WM_UNIT_TYPE" val="a"/>
  <p:tag name="KSO_WM_UNIT_INDEX" val="1"/>
  <p:tag name="KSO_WM_UNIT_ID" val="custom257_26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8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82"/>
  <p:tag name="KSO_WM_UNIT_TYPE" val="f"/>
  <p:tag name="KSO_WM_UNIT_INDEX" val="1"/>
  <p:tag name="KSO_WM_UNIT_ID" val="custom182_2*f*1"/>
  <p:tag name="KSO_WM_UNIT_CLEAR" val="1"/>
  <p:tag name="KSO_WM_UNIT_LAYERLEVEL" val="1"/>
  <p:tag name="KSO_WM_UNIT_VALUE" val="234"/>
  <p:tag name="KSO_WM_UNIT_HIGHLIGHT" val="0"/>
  <p:tag name="KSO_WM_UNIT_COMPATIBLE" val="0"/>
  <p:tag name="KSO_WM_UNIT_PRESET_TEXT_INDEX" val="5"/>
  <p:tag name="KSO_WM_UNIT_PRESET_TEXT_LEN" val="232"/>
</p:tagLst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3334</Words>
  <Application>WPS 演示</Application>
  <PresentationFormat>宽屏</PresentationFormat>
  <Paragraphs>165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9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49" baseType="lpstr">
      <vt:lpstr>Arial</vt:lpstr>
      <vt:lpstr>宋体</vt:lpstr>
      <vt:lpstr>Wingdings</vt:lpstr>
      <vt:lpstr>黑体</vt:lpstr>
      <vt:lpstr>Wingdings</vt:lpstr>
      <vt:lpstr>Calibri</vt:lpstr>
      <vt:lpstr>Calibri Light</vt:lpstr>
      <vt:lpstr>微软雅黑</vt:lpstr>
      <vt:lpstr>Arial Unicode MS</vt:lpstr>
      <vt:lpstr>Calibri</vt:lpstr>
      <vt:lpstr>ITC Avant Garde Std Bk</vt:lpstr>
      <vt:lpstr>Impact</vt:lpstr>
      <vt:lpstr>Signika</vt:lpstr>
      <vt:lpstr>Open Sans Extrabold</vt:lpstr>
      <vt:lpstr>LiHei Pro</vt:lpstr>
      <vt:lpstr>迷你简汉真广标</vt:lpstr>
      <vt:lpstr>Century Gothic</vt:lpstr>
      <vt:lpstr>Segoe Print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3、在不少情况下，表示正在进行的动作的汉语句子，并没有“正在”这样的字，在译为英语时却必须用进行时态.</vt:lpstr>
      <vt:lpstr>PowerPoint 演示文稿</vt:lpstr>
      <vt:lpstr>4、现在进行时后面加一个表示将来的时间状语，比如tomorrow, soon 等等，可以表示将来的一种打算。</vt:lpstr>
      <vt:lpstr>5、表示渐变的动词有：get, grow, become, turn, run, go, begin等。要注意用现在进行时。</vt:lpstr>
      <vt:lpstr>6、接近的未来 → 表示即将发生的动作叫瞬间动词。 </vt:lpstr>
      <vt:lpstr>PowerPoint 演示文稿</vt:lpstr>
      <vt:lpstr>PowerPoint 演示文稿</vt:lpstr>
      <vt:lpstr>PowerPoint 演示文稿</vt:lpstr>
      <vt:lpstr>现在进行时的结构：be + v + ing  be（am, is, are）要随人称变化</vt:lpstr>
      <vt:lpstr>PowerPoint 演示文稿</vt:lpstr>
      <vt:lpstr>PowerPoint 演示文稿</vt:lpstr>
      <vt:lpstr>现在进行时的疑问句就是把系动词提前。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Chelsea</dc:creator>
  <cp:lastModifiedBy>Chelsea</cp:lastModifiedBy>
  <cp:revision>3</cp:revision>
  <dcterms:created xsi:type="dcterms:W3CDTF">2017-10-19T09:50:00Z</dcterms:created>
  <dcterms:modified xsi:type="dcterms:W3CDTF">2017-10-20T08:27:56Z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