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7" r:id="rId6"/>
    <p:sldId id="257" r:id="rId7"/>
    <p:sldId id="273" r:id="rId8"/>
    <p:sldId id="269" r:id="rId9"/>
    <p:sldId id="270" r:id="rId10"/>
    <p:sldId id="274" r:id="rId11"/>
    <p:sldId id="271" r:id="rId12"/>
    <p:sldId id="276" r:id="rId13"/>
    <p:sldId id="277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5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DC8A2-3D28-4B66-B83A-CC384557396B}" type="datetimeFigureOut">
              <a:rPr lang="zh-CN" altLang="en-US" smtClean="0"/>
              <a:t>2020/7/17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3332B-3C19-401C-A346-3756189B94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188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3332B-3C19-401C-A346-3756189B945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362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3332B-3C19-401C-A346-3756189B945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746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3332B-3C19-401C-A346-3756189B945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146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3332B-3C19-401C-A346-3756189B945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028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503B9-A292-469D-BD1B-90ABE01C0D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6B07BB0-B810-4A51-94B8-DB9896D38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49D573-322B-4C04-AE43-A9C72E808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E960-BEF9-411C-BEC5-0D375A21F4FC}" type="datetimeFigureOut">
              <a:rPr lang="zh-CN" altLang="en-US" smtClean="0"/>
              <a:t>2020/7/17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47B009-C157-410B-9FC8-2217346B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B434AE-903A-47F0-AD73-CE12510F4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C4C13-36DF-4FB6-83B1-13873D1577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385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5E1C35-D91F-43B6-BECA-B0D954005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CE1130-6D4F-40EC-89D9-5B5AD11B9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1664DE-726A-4116-9AFC-4524376F3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E960-BEF9-411C-BEC5-0D375A21F4FC}" type="datetimeFigureOut">
              <a:rPr lang="zh-CN" altLang="en-US" smtClean="0"/>
              <a:t>2020/7/17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790995-1903-4839-A247-D0837A681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845E94-07BE-41AA-B402-EF7A95D1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C4C13-36DF-4FB6-83B1-13873D1577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29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DC5AC5C-D3E9-40B1-8C05-560154F4B3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2BEDCEF-E679-4EB4-A12C-F816FB0D0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5CB929-EC4E-4650-9537-54037C5F8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E960-BEF9-411C-BEC5-0D375A21F4FC}" type="datetimeFigureOut">
              <a:rPr lang="zh-CN" altLang="en-US" smtClean="0"/>
              <a:t>2020/7/17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13B64A-4540-4121-85DD-794F83EC3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2B8165-3C2D-4D36-809D-0E0452B1C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C4C13-36DF-4FB6-83B1-13873D1577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26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3D2435-51BE-45A3-A4EF-2BCE17527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22A1EC-B588-40B5-AB28-0FF74B84D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DB9CBB-CBB5-4BCD-B938-384DB6885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E960-BEF9-411C-BEC5-0D375A21F4FC}" type="datetimeFigureOut">
              <a:rPr lang="zh-CN" altLang="en-US" smtClean="0"/>
              <a:t>2020/7/17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A7C729-4D51-4200-BB16-9C09DE2DF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72CFB1-FA1A-4B55-94EA-9AD7D4CCF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C4C13-36DF-4FB6-83B1-13873D1577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493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47EB6C-F56B-4431-9F03-DC7763C2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93C309-FE1B-4904-9D76-C3D8F0618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AD3554-5954-46BB-9966-6E363796C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E960-BEF9-411C-BEC5-0D375A21F4FC}" type="datetimeFigureOut">
              <a:rPr lang="zh-CN" altLang="en-US" smtClean="0"/>
              <a:t>2020/7/17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C5C262-6885-46C8-BAEA-38A583EF8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36E7AD-F2C2-4A57-82A7-ECEC2FE61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C4C13-36DF-4FB6-83B1-13873D1577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239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3E5CE-702E-4F44-BA91-E4B2C75D6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A264F2-0CB7-4E13-B1F8-35FDCC9DAE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1950E29-237C-4C0F-9653-99B32F8DA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F90547-E642-4B0B-8B23-57B965034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E960-BEF9-411C-BEC5-0D375A21F4FC}" type="datetimeFigureOut">
              <a:rPr lang="zh-CN" altLang="en-US" smtClean="0"/>
              <a:t>2020/7/17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28FFCA-D319-42D2-BC0A-A3D6F3734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46E60-2971-431D-9B1A-B00CF9CB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C4C13-36DF-4FB6-83B1-13873D1577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15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4A3C62-A57A-408B-97FB-EE735E006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8BF5D4-8097-40C9-9ECB-1385CA368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337D5B-C80F-45E0-ABB2-44998B5B1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CBE55A-819F-4041-9F47-E28A52836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0A4B6B-2A06-4613-8A91-0EE11CFE9B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B0E5B6E-BB4C-4DF1-B065-992B5B5F6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E960-BEF9-411C-BEC5-0D375A21F4FC}" type="datetimeFigureOut">
              <a:rPr lang="zh-CN" altLang="en-US" smtClean="0"/>
              <a:t>2020/7/17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6F9F38D-3214-437A-86DB-46D322F0C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2363201-DC1D-4B5C-AC91-0E51240C8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C4C13-36DF-4FB6-83B1-13873D1577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888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250202-A56F-47B6-B2BC-5C8E47A9E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91D6315-39EA-41ED-BF32-81F365605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E960-BEF9-411C-BEC5-0D375A21F4FC}" type="datetimeFigureOut">
              <a:rPr lang="zh-CN" altLang="en-US" smtClean="0"/>
              <a:t>2020/7/17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622B164-3FD3-4EB5-A8D1-DEB8B5042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5E2E4C0-2E2F-46FA-B12F-F1F462F09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C4C13-36DF-4FB6-83B1-13873D1577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971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3E02576-C83F-45DF-9CFC-353EBBB62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E960-BEF9-411C-BEC5-0D375A21F4FC}" type="datetimeFigureOut">
              <a:rPr lang="zh-CN" altLang="en-US" smtClean="0"/>
              <a:t>2020/7/17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BEF4FB7-C65C-4D16-B0E7-BE3953970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F29465-5AF6-41E4-841E-73562F256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C4C13-36DF-4FB6-83B1-13873D1577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750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46480E-02D9-48FF-A051-51FFC4FF9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2423A9-4FAF-4348-B447-D4C44AB09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7B2130-6025-4E2A-A85D-FAB625BC8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A69EB0-3DB2-4F69-B1AB-FDCD1F0E7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E960-BEF9-411C-BEC5-0D375A21F4FC}" type="datetimeFigureOut">
              <a:rPr lang="zh-CN" altLang="en-US" smtClean="0"/>
              <a:t>2020/7/17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191D76-31FA-4363-848D-103E0F39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4A4F12-A909-43BD-9FAE-31E83B54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C4C13-36DF-4FB6-83B1-13873D1577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64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E9577-FCCD-4F8D-A4AE-1D5FE003F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90AB09F-12D7-4D74-BB9C-E1539285EC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8E94BE2-17EE-4B88-860C-CE229CD68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EB1563D-3386-41FC-B365-A61446E89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E960-BEF9-411C-BEC5-0D375A21F4FC}" type="datetimeFigureOut">
              <a:rPr lang="zh-CN" altLang="en-US" smtClean="0"/>
              <a:t>2020/7/17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AC1FA2-BAE7-4E49-A740-99236F72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5A70CF-33C3-4453-85A4-7A2A7048F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C4C13-36DF-4FB6-83B1-13873D1577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035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8FFCEC-5830-47F1-8BE8-6658593D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2B444D2-F98D-46DE-A793-9816DD939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F4EC25-DF8B-4F00-813E-9A0CB49A59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7E960-BEF9-411C-BEC5-0D375A21F4FC}" type="datetimeFigureOut">
              <a:rPr lang="zh-CN" altLang="en-US" smtClean="0"/>
              <a:t>2020/7/17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6484B1-07D6-40B3-9D15-655C54C00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5AB280-C7F9-406C-80B1-79A5865CC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C4C13-36DF-4FB6-83B1-13873D1577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39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96B503C8-95EA-4ED0-88E4-28425F86DC3E}"/>
              </a:ext>
            </a:extLst>
          </p:cNvPr>
          <p:cNvSpPr/>
          <p:nvPr/>
        </p:nvSpPr>
        <p:spPr>
          <a:xfrm>
            <a:off x="5125223" y="4687758"/>
            <a:ext cx="548494" cy="1219598"/>
          </a:xfrm>
          <a:prstGeom prst="rect">
            <a:avLst/>
          </a:prstGeom>
          <a:solidFill>
            <a:srgbClr val="255D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E38BD1D-3097-485B-B536-68D6F1AAF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2" y="380403"/>
            <a:ext cx="2528524" cy="78247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41C463F-6F67-44B8-9EBB-FEBFBD2EABF8}"/>
              </a:ext>
            </a:extLst>
          </p:cNvPr>
          <p:cNvSpPr/>
          <p:nvPr/>
        </p:nvSpPr>
        <p:spPr>
          <a:xfrm>
            <a:off x="1896663" y="1779104"/>
            <a:ext cx="548494" cy="1234110"/>
          </a:xfrm>
          <a:prstGeom prst="rect">
            <a:avLst/>
          </a:prstGeom>
          <a:solidFill>
            <a:srgbClr val="255D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86F5A9B-CE65-4D95-ADE3-18F452006314}"/>
              </a:ext>
            </a:extLst>
          </p:cNvPr>
          <p:cNvSpPr/>
          <p:nvPr/>
        </p:nvSpPr>
        <p:spPr>
          <a:xfrm>
            <a:off x="446882" y="2577909"/>
            <a:ext cx="11251473" cy="2227661"/>
          </a:xfrm>
          <a:prstGeom prst="rect">
            <a:avLst/>
          </a:prstGeom>
          <a:solidFill>
            <a:srgbClr val="255D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870EF9B-1017-4A2E-A85B-5112C18178B1}"/>
              </a:ext>
            </a:extLst>
          </p:cNvPr>
          <p:cNvSpPr txBox="1"/>
          <p:nvPr/>
        </p:nvSpPr>
        <p:spPr>
          <a:xfrm>
            <a:off x="6462840" y="3013214"/>
            <a:ext cx="4885837" cy="149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陈述句变一般疑问句</a:t>
            </a:r>
            <a:endParaRPr lang="en-US" altLang="zh-CN" sz="3200" dirty="0">
              <a:solidFill>
                <a:schemeClr val="bg1"/>
              </a:solidFill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肯定及否定回答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0E435D8-CD73-42F7-8225-96F7002048DC}"/>
              </a:ext>
            </a:extLst>
          </p:cNvPr>
          <p:cNvSpPr txBox="1"/>
          <p:nvPr/>
        </p:nvSpPr>
        <p:spPr>
          <a:xfrm>
            <a:off x="6555663" y="4976227"/>
            <a:ext cx="5163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255DA9"/>
                </a:solidFill>
              </a:rPr>
              <a:t>主讲：刘界  </a:t>
            </a:r>
            <a:r>
              <a:rPr lang="en-US" altLang="zh-CN" sz="1600" b="1" dirty="0">
                <a:solidFill>
                  <a:srgbClr val="255DA9"/>
                </a:solidFill>
              </a:rPr>
              <a:t>Edison          </a:t>
            </a:r>
            <a:r>
              <a:rPr lang="zh-CN" altLang="en-US" sz="1600" b="1" dirty="0">
                <a:solidFill>
                  <a:srgbClr val="255DA9"/>
                </a:solidFill>
              </a:rPr>
              <a:t>随州市澜鲸教育科技有限公司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5B27C89-1E2A-44DE-8044-73CF8DBF4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0" y="2228885"/>
            <a:ext cx="4925644" cy="328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20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3AAA4CF3-0785-4185-AA10-A927AA1B1763}"/>
              </a:ext>
            </a:extLst>
          </p:cNvPr>
          <p:cNvSpPr/>
          <p:nvPr/>
        </p:nvSpPr>
        <p:spPr>
          <a:xfrm>
            <a:off x="1845095" y="5317433"/>
            <a:ext cx="7771013" cy="607019"/>
          </a:xfrm>
          <a:prstGeom prst="rect">
            <a:avLst/>
          </a:prstGeom>
          <a:solidFill>
            <a:srgbClr val="25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E38BD1D-3097-485B-B536-68D6F1AAF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2" y="380403"/>
            <a:ext cx="2528524" cy="7824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581BF0A-60F4-44DF-9F80-CA0C64799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t="-21361" r="69596" b="100000"/>
          <a:stretch>
            <a:fillRect/>
          </a:stretch>
        </p:blipFill>
        <p:spPr>
          <a:xfrm>
            <a:off x="5965267" y="397796"/>
            <a:ext cx="311825" cy="838640"/>
          </a:xfrm>
          <a:custGeom>
            <a:avLst/>
            <a:gdLst>
              <a:gd name="connsiteX0" fmla="*/ 268280 w 311825"/>
              <a:gd name="connsiteY0" fmla="*/ 0 h 838640"/>
              <a:gd name="connsiteX1" fmla="*/ 311825 w 311825"/>
              <a:gd name="connsiteY1" fmla="*/ 13930 h 838640"/>
              <a:gd name="connsiteX2" fmla="*/ 48001 w 311825"/>
              <a:gd name="connsiteY2" fmla="*/ 838640 h 838640"/>
              <a:gd name="connsiteX3" fmla="*/ 0 w 311825"/>
              <a:gd name="connsiteY3" fmla="*/ 838640 h 838640"/>
              <a:gd name="connsiteX4" fmla="*/ 268280 w 311825"/>
              <a:gd name="connsiteY4" fmla="*/ 0 h 83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825" h="838640">
                <a:moveTo>
                  <a:pt x="268280" y="0"/>
                </a:moveTo>
                <a:lnTo>
                  <a:pt x="311825" y="13930"/>
                </a:lnTo>
                <a:lnTo>
                  <a:pt x="48001" y="838640"/>
                </a:lnTo>
                <a:lnTo>
                  <a:pt x="0" y="838640"/>
                </a:lnTo>
                <a:lnTo>
                  <a:pt x="268280" y="0"/>
                </a:lnTo>
                <a:close/>
              </a:path>
            </a:pathLst>
          </a:cu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F2137A9-B191-4C33-8C25-070591D2B394}"/>
              </a:ext>
            </a:extLst>
          </p:cNvPr>
          <p:cNvSpPr/>
          <p:nvPr/>
        </p:nvSpPr>
        <p:spPr>
          <a:xfrm>
            <a:off x="5009853" y="1819129"/>
            <a:ext cx="6096000" cy="33728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01.</a:t>
            </a:r>
            <a:r>
              <a:rPr lang="zh-CN" altLang="zh-CN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She speaks English very well.</a:t>
            </a:r>
            <a:r>
              <a:rPr lang="zh-CN" altLang="en-US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600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一般疑问句变成</a:t>
            </a:r>
            <a:r>
              <a:rPr lang="zh-CN" altLang="en-US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600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肯定回答：                              否定回答：</a:t>
            </a:r>
            <a:endParaRPr lang="zh-CN" altLang="zh-CN" sz="1600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02.</a:t>
            </a:r>
            <a:r>
              <a:rPr lang="zh-CN" altLang="zh-CN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finished our homework yesterday.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一般疑问句变成：</a:t>
            </a:r>
            <a:endParaRPr lang="en-US" altLang="zh-CN" sz="1600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肯定回答：                              否定回答： </a:t>
            </a:r>
            <a:endParaRPr lang="en-US" altLang="zh-CN" sz="1600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03.</a:t>
            </a:r>
            <a:r>
              <a:rPr lang="zh-CN" altLang="zh-CN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go to school on foot.</a:t>
            </a:r>
            <a:endParaRPr lang="en-US" altLang="zh-CN" sz="1600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一般疑问句</a:t>
            </a:r>
            <a:r>
              <a:rPr lang="zh-CN" altLang="zh-CN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</a:t>
            </a:r>
            <a:r>
              <a:rPr lang="zh-CN" altLang="en-US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成：</a:t>
            </a:r>
            <a:endParaRPr lang="en-US" altLang="zh-CN" sz="1600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肯定回答：                              否定回答： </a:t>
            </a:r>
            <a:endParaRPr lang="en-US" altLang="zh-CN" sz="1600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EBB0F4B-FC1A-408B-8D05-DE66FF854820}"/>
              </a:ext>
            </a:extLst>
          </p:cNvPr>
          <p:cNvSpPr/>
          <p:nvPr/>
        </p:nvSpPr>
        <p:spPr>
          <a:xfrm>
            <a:off x="6618183" y="2201500"/>
            <a:ext cx="3501408" cy="418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Does she speak English very well?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C65DB5B-F5FF-4FDD-A8A2-46F34BE978CC}"/>
              </a:ext>
            </a:extLst>
          </p:cNvPr>
          <p:cNvSpPr/>
          <p:nvPr/>
        </p:nvSpPr>
        <p:spPr>
          <a:xfrm>
            <a:off x="6618183" y="3296456"/>
            <a:ext cx="4247638" cy="418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Did you finish your homework yesterday?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933B9-802D-43C0-AE85-307DE8FDF129}"/>
              </a:ext>
            </a:extLst>
          </p:cNvPr>
          <p:cNvSpPr/>
          <p:nvPr/>
        </p:nvSpPr>
        <p:spPr>
          <a:xfrm>
            <a:off x="6672763" y="4387808"/>
            <a:ext cx="3063146" cy="418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 you go to school on foot?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D4743FE-EF9E-49AB-A970-15C1168C7AA8}"/>
              </a:ext>
            </a:extLst>
          </p:cNvPr>
          <p:cNvSpPr/>
          <p:nvPr/>
        </p:nvSpPr>
        <p:spPr>
          <a:xfrm>
            <a:off x="5998636" y="2551607"/>
            <a:ext cx="1532599" cy="418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Yes, she does.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3A811DB-91EE-4BEB-AC99-AD2C65777454}"/>
              </a:ext>
            </a:extLst>
          </p:cNvPr>
          <p:cNvSpPr/>
          <p:nvPr/>
        </p:nvSpPr>
        <p:spPr>
          <a:xfrm>
            <a:off x="8862291" y="2551606"/>
            <a:ext cx="1922321" cy="418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No,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she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doesn’t.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813A01B-3ED8-4D22-A1FA-B2B3E8C7CD6A}"/>
              </a:ext>
            </a:extLst>
          </p:cNvPr>
          <p:cNvSpPr/>
          <p:nvPr/>
        </p:nvSpPr>
        <p:spPr>
          <a:xfrm>
            <a:off x="5998636" y="3642958"/>
            <a:ext cx="1316707" cy="418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Yes, we did.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6553C2D-2CF4-4164-8B3E-29D129FF967A}"/>
              </a:ext>
            </a:extLst>
          </p:cNvPr>
          <p:cNvSpPr/>
          <p:nvPr/>
        </p:nvSpPr>
        <p:spPr>
          <a:xfrm>
            <a:off x="8862291" y="3642957"/>
            <a:ext cx="1706429" cy="418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No,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didn’t.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A52F622-4EDC-46E7-B5A8-9B21F25D0334}"/>
              </a:ext>
            </a:extLst>
          </p:cNvPr>
          <p:cNvSpPr/>
          <p:nvPr/>
        </p:nvSpPr>
        <p:spPr>
          <a:xfrm>
            <a:off x="6046675" y="4754541"/>
            <a:ext cx="1043684" cy="418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Yes, I do.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EB4BD1D-B4B1-4BBC-BEC2-329E9DE04A93}"/>
              </a:ext>
            </a:extLst>
          </p:cNvPr>
          <p:cNvSpPr/>
          <p:nvPr/>
        </p:nvSpPr>
        <p:spPr>
          <a:xfrm>
            <a:off x="8910330" y="4754540"/>
            <a:ext cx="1433406" cy="418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No,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don’t.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59A68A5-D925-4221-AC49-BA64E2E773BA}"/>
              </a:ext>
            </a:extLst>
          </p:cNvPr>
          <p:cNvSpPr/>
          <p:nvPr/>
        </p:nvSpPr>
        <p:spPr>
          <a:xfrm>
            <a:off x="2163829" y="5462010"/>
            <a:ext cx="72779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选择好助动词后就可以把原句跟上去，要注意的是后面的动词要用原形了。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F3236B3-52F0-4DB7-821D-9DCCF0E925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" y="2005399"/>
            <a:ext cx="4788192" cy="318657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ED6EAB8-12C6-4D2A-87EB-BF19784157A9}"/>
              </a:ext>
            </a:extLst>
          </p:cNvPr>
          <p:cNvSpPr/>
          <p:nvPr/>
        </p:nvSpPr>
        <p:spPr>
          <a:xfrm>
            <a:off x="1086147" y="4696238"/>
            <a:ext cx="637466" cy="1242391"/>
          </a:xfrm>
          <a:prstGeom prst="rect">
            <a:avLst/>
          </a:prstGeom>
          <a:solidFill>
            <a:srgbClr val="25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360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38BD1D-3097-485B-B536-68D6F1AAF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2" y="380403"/>
            <a:ext cx="2528524" cy="782476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02D6FA98-B2C3-457A-928E-0D58B20E5000}"/>
              </a:ext>
            </a:extLst>
          </p:cNvPr>
          <p:cNvSpPr/>
          <p:nvPr/>
        </p:nvSpPr>
        <p:spPr>
          <a:xfrm>
            <a:off x="1204291" y="1701862"/>
            <a:ext cx="5310809" cy="393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000" kern="100" dirty="0">
                <a:solidFill>
                  <a:srgbClr val="255DA9"/>
                </a:solidFill>
                <a:latin typeface="JohnSong"/>
                <a:ea typeface="宋体" panose="02010600030101010101" pitchFamily="2" charset="-122"/>
                <a:cs typeface="JohnSong"/>
              </a:rPr>
              <a:t>01.I like to read English.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2000" kern="100" dirty="0">
              <a:solidFill>
                <a:srgbClr val="255DA9"/>
              </a:solidFill>
              <a:latin typeface="JohnSong"/>
              <a:ea typeface="宋体" panose="02010600030101010101" pitchFamily="2" charset="-122"/>
              <a:cs typeface="JohnSong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肯定回答：                           否定回答：</a:t>
            </a:r>
            <a:endParaRPr lang="en-US" altLang="zh-CN" sz="1600" kern="100" dirty="0">
              <a:solidFill>
                <a:srgbClr val="255DA9"/>
              </a:solidFill>
              <a:latin typeface="JohnSong"/>
              <a:ea typeface="宋体" panose="02010600030101010101" pitchFamily="2" charset="-122"/>
              <a:cs typeface="JohnSong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000" kern="100" dirty="0">
                <a:solidFill>
                  <a:srgbClr val="255DA9"/>
                </a:solidFill>
                <a:latin typeface="JohnSong"/>
                <a:ea typeface="宋体" panose="02010600030101010101" pitchFamily="2" charset="-122"/>
                <a:cs typeface="JohnSong"/>
              </a:rPr>
              <a:t>02. She goes to school on foot.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2000" kern="100" dirty="0">
              <a:solidFill>
                <a:srgbClr val="255DA9"/>
              </a:solidFill>
              <a:latin typeface="JohnSong"/>
              <a:ea typeface="宋体" panose="02010600030101010101" pitchFamily="2" charset="-122"/>
              <a:cs typeface="JohnSong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肯定回答：                           否定回答：</a:t>
            </a:r>
            <a:endParaRPr lang="en-US" altLang="zh-CN" sz="1600" kern="100" dirty="0">
              <a:solidFill>
                <a:srgbClr val="255DA9"/>
              </a:solidFill>
              <a:latin typeface="JohnSong"/>
              <a:ea typeface="宋体" panose="02010600030101010101" pitchFamily="2" charset="-122"/>
              <a:cs typeface="JohnSong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000" kern="100" dirty="0">
                <a:solidFill>
                  <a:srgbClr val="255DA9"/>
                </a:solidFill>
                <a:latin typeface="JohnSong"/>
                <a:ea typeface="宋体" panose="02010600030101010101" pitchFamily="2" charset="-122"/>
                <a:cs typeface="JohnSong"/>
              </a:rPr>
              <a:t>03. Huang Bo likes English.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2000" kern="100" dirty="0">
              <a:solidFill>
                <a:srgbClr val="255DA9"/>
              </a:solidFill>
              <a:latin typeface="JohnSong"/>
              <a:ea typeface="宋体" panose="02010600030101010101" pitchFamily="2" charset="-122"/>
              <a:cs typeface="JohnSong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肯定回答：                           否定回答：</a:t>
            </a:r>
            <a:endParaRPr lang="en-US" altLang="zh-CN" sz="1600" kern="100" dirty="0">
              <a:solidFill>
                <a:srgbClr val="255DA9"/>
              </a:solidFill>
              <a:latin typeface="JohnSong"/>
              <a:ea typeface="宋体" panose="02010600030101010101" pitchFamily="2" charset="-122"/>
              <a:cs typeface="JohnSong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8FF34DF-ABEC-4235-85A3-C6D34CD1F35F}"/>
              </a:ext>
            </a:extLst>
          </p:cNvPr>
          <p:cNvSpPr txBox="1"/>
          <p:nvPr/>
        </p:nvSpPr>
        <p:spPr>
          <a:xfrm>
            <a:off x="1484775" y="2259870"/>
            <a:ext cx="529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 you like to read English?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C4FD330-CE47-4618-A6FB-8F198D8DAF3E}"/>
              </a:ext>
            </a:extLst>
          </p:cNvPr>
          <p:cNvSpPr txBox="1"/>
          <p:nvPr/>
        </p:nvSpPr>
        <p:spPr>
          <a:xfrm>
            <a:off x="2485313" y="2675153"/>
            <a:ext cx="164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Yes, I do.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1E08977-D165-4C46-8F04-1241DC8AA7CE}"/>
              </a:ext>
            </a:extLst>
          </p:cNvPr>
          <p:cNvSpPr txBox="1"/>
          <p:nvPr/>
        </p:nvSpPr>
        <p:spPr>
          <a:xfrm>
            <a:off x="5131639" y="2675153"/>
            <a:ext cx="257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No, I don’t.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9F57146-3428-47B3-8B04-0BEA957FB98F}"/>
              </a:ext>
            </a:extLst>
          </p:cNvPr>
          <p:cNvSpPr txBox="1"/>
          <p:nvPr/>
        </p:nvSpPr>
        <p:spPr>
          <a:xfrm>
            <a:off x="1587480" y="3554032"/>
            <a:ext cx="529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Does she go to school on foot?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B419C5B-E987-4ED7-BC9B-343EC60EC691}"/>
              </a:ext>
            </a:extLst>
          </p:cNvPr>
          <p:cNvSpPr txBox="1"/>
          <p:nvPr/>
        </p:nvSpPr>
        <p:spPr>
          <a:xfrm>
            <a:off x="2470403" y="3960610"/>
            <a:ext cx="164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Yes, she does.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E2F02A4-4906-4620-ACCD-ADD1940E07D9}"/>
              </a:ext>
            </a:extLst>
          </p:cNvPr>
          <p:cNvSpPr txBox="1"/>
          <p:nvPr/>
        </p:nvSpPr>
        <p:spPr>
          <a:xfrm>
            <a:off x="5131639" y="3970550"/>
            <a:ext cx="257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No, she doesn’t.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528AB6F-4A4B-436F-BBBA-28696E2120E0}"/>
              </a:ext>
            </a:extLst>
          </p:cNvPr>
          <p:cNvSpPr txBox="1"/>
          <p:nvPr/>
        </p:nvSpPr>
        <p:spPr>
          <a:xfrm>
            <a:off x="1587480" y="4781598"/>
            <a:ext cx="529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Does Huang Bo like English?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8EF1219-A6DF-467A-8C05-D48CBC777938}"/>
              </a:ext>
            </a:extLst>
          </p:cNvPr>
          <p:cNvSpPr txBox="1"/>
          <p:nvPr/>
        </p:nvSpPr>
        <p:spPr>
          <a:xfrm>
            <a:off x="2470403" y="5246067"/>
            <a:ext cx="164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Yes, he does.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0202B2C-24D7-4A2D-A4BA-CC7AA006F09F}"/>
              </a:ext>
            </a:extLst>
          </p:cNvPr>
          <p:cNvSpPr txBox="1"/>
          <p:nvPr/>
        </p:nvSpPr>
        <p:spPr>
          <a:xfrm>
            <a:off x="5131639" y="5256007"/>
            <a:ext cx="257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No, he doesn’t.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A1A289D-2386-4B71-9436-E4AC7825C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345" y="1741808"/>
            <a:ext cx="3036405" cy="4549662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310A9C61-20F3-4D25-B908-DFE18C4A1177}"/>
              </a:ext>
            </a:extLst>
          </p:cNvPr>
          <p:cNvSpPr/>
          <p:nvPr/>
        </p:nvSpPr>
        <p:spPr>
          <a:xfrm>
            <a:off x="5039138" y="5843966"/>
            <a:ext cx="3732145" cy="298391"/>
          </a:xfrm>
          <a:prstGeom prst="rect">
            <a:avLst/>
          </a:prstGeom>
          <a:solidFill>
            <a:srgbClr val="25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194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1C5079D8-7495-4EF1-A920-D1E53E0DE48A}"/>
              </a:ext>
            </a:extLst>
          </p:cNvPr>
          <p:cNvSpPr/>
          <p:nvPr/>
        </p:nvSpPr>
        <p:spPr>
          <a:xfrm>
            <a:off x="4005585" y="4533694"/>
            <a:ext cx="637466" cy="1242391"/>
          </a:xfrm>
          <a:prstGeom prst="rect">
            <a:avLst/>
          </a:prstGeom>
          <a:solidFill>
            <a:srgbClr val="25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E38BD1D-3097-485B-B536-68D6F1AAF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2" y="380403"/>
            <a:ext cx="2528524" cy="782476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02D6FA98-B2C3-457A-928E-0D58B20E5000}"/>
              </a:ext>
            </a:extLst>
          </p:cNvPr>
          <p:cNvSpPr/>
          <p:nvPr/>
        </p:nvSpPr>
        <p:spPr>
          <a:xfrm>
            <a:off x="5343940" y="1905614"/>
            <a:ext cx="6399144" cy="393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kern="100" dirty="0">
                <a:solidFill>
                  <a:srgbClr val="255DA9"/>
                </a:solidFill>
                <a:latin typeface="JohnSong"/>
                <a:ea typeface="宋体" panose="02010600030101010101" pitchFamily="2" charset="-122"/>
                <a:cs typeface="JohnSong"/>
              </a:rPr>
              <a:t>04. She wants a cup of coffee.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2000" kern="100" dirty="0">
              <a:solidFill>
                <a:srgbClr val="255DA9"/>
              </a:solidFill>
              <a:latin typeface="JohnSong"/>
              <a:ea typeface="宋体" panose="02010600030101010101" pitchFamily="2" charset="-122"/>
              <a:cs typeface="JohnSong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肯定回答：                           否定回答：</a:t>
            </a:r>
            <a:endParaRPr lang="en-US" altLang="zh-CN" sz="1600" kern="100" dirty="0">
              <a:solidFill>
                <a:srgbClr val="255DA9"/>
              </a:solidFill>
              <a:latin typeface="JohnSong"/>
              <a:ea typeface="宋体" panose="02010600030101010101" pitchFamily="2" charset="-122"/>
              <a:cs typeface="JohnSong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000" kern="100" dirty="0">
                <a:solidFill>
                  <a:srgbClr val="255DA9"/>
                </a:solidFill>
                <a:latin typeface="JohnSong"/>
                <a:ea typeface="宋体" panose="02010600030101010101" pitchFamily="2" charset="-122"/>
                <a:cs typeface="JohnSong"/>
              </a:rPr>
              <a:t>05. He often watches TV.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2000" kern="100" dirty="0">
              <a:solidFill>
                <a:srgbClr val="255DA9"/>
              </a:solidFill>
              <a:latin typeface="JohnSong"/>
              <a:ea typeface="宋体" panose="02010600030101010101" pitchFamily="2" charset="-122"/>
              <a:cs typeface="JohnSong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肯定回答：                           否定回答：</a:t>
            </a:r>
            <a:endParaRPr lang="en-US" altLang="zh-CN" sz="1600" kern="100" dirty="0">
              <a:solidFill>
                <a:srgbClr val="255DA9"/>
              </a:solidFill>
              <a:latin typeface="JohnSong"/>
              <a:ea typeface="宋体" panose="02010600030101010101" pitchFamily="2" charset="-122"/>
              <a:cs typeface="JohnSong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000" kern="100" dirty="0">
                <a:solidFill>
                  <a:srgbClr val="255DA9"/>
                </a:solidFill>
                <a:latin typeface="JohnSong"/>
                <a:ea typeface="宋体" panose="02010600030101010101" pitchFamily="2" charset="-122"/>
                <a:cs typeface="JohnSong"/>
              </a:rPr>
              <a:t>06. My</a:t>
            </a:r>
            <a:r>
              <a:rPr lang="zh-CN" altLang="en-US" sz="2000" kern="100" dirty="0">
                <a:solidFill>
                  <a:srgbClr val="255DA9"/>
                </a:solidFill>
                <a:latin typeface="JohnSong"/>
                <a:ea typeface="宋体" panose="02010600030101010101" pitchFamily="2" charset="-122"/>
                <a:cs typeface="JohnSong"/>
              </a:rPr>
              <a:t> </a:t>
            </a:r>
            <a:r>
              <a:rPr lang="en-US" altLang="zh-CN" sz="2000" kern="100" dirty="0">
                <a:solidFill>
                  <a:srgbClr val="255DA9"/>
                </a:solidFill>
                <a:latin typeface="JohnSong"/>
                <a:ea typeface="宋体" panose="02010600030101010101" pitchFamily="2" charset="-122"/>
                <a:cs typeface="JohnSong"/>
              </a:rPr>
              <a:t>teacher</a:t>
            </a:r>
            <a:r>
              <a:rPr lang="zh-CN" altLang="en-US" sz="2000" kern="100" dirty="0">
                <a:solidFill>
                  <a:srgbClr val="255DA9"/>
                </a:solidFill>
                <a:latin typeface="JohnSong"/>
                <a:ea typeface="宋体" panose="02010600030101010101" pitchFamily="2" charset="-122"/>
                <a:cs typeface="JohnSong"/>
              </a:rPr>
              <a:t> </a:t>
            </a:r>
            <a:r>
              <a:rPr lang="en-US" altLang="zh-CN" sz="2000" kern="100" dirty="0">
                <a:solidFill>
                  <a:srgbClr val="255DA9"/>
                </a:solidFill>
                <a:latin typeface="JohnSong"/>
                <a:ea typeface="宋体" panose="02010600030101010101" pitchFamily="2" charset="-122"/>
                <a:cs typeface="JohnSong"/>
              </a:rPr>
              <a:t>goes to the library</a:t>
            </a:r>
            <a:r>
              <a:rPr lang="zh-CN" altLang="en-US" sz="2000" kern="100" dirty="0">
                <a:solidFill>
                  <a:srgbClr val="255DA9"/>
                </a:solidFill>
                <a:latin typeface="JohnSong"/>
                <a:ea typeface="宋体" panose="02010600030101010101" pitchFamily="2" charset="-122"/>
                <a:cs typeface="JohnSong"/>
              </a:rPr>
              <a:t> </a:t>
            </a:r>
            <a:r>
              <a:rPr lang="en-US" altLang="zh-CN" sz="2000" kern="100" dirty="0">
                <a:solidFill>
                  <a:srgbClr val="255DA9"/>
                </a:solidFill>
                <a:latin typeface="JohnSong"/>
                <a:ea typeface="宋体" panose="02010600030101010101" pitchFamily="2" charset="-122"/>
                <a:cs typeface="JohnSong"/>
              </a:rPr>
              <a:t>on Sundays.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2000" kern="100" dirty="0">
              <a:solidFill>
                <a:srgbClr val="255DA9"/>
              </a:solidFill>
              <a:latin typeface="JohnSong"/>
              <a:ea typeface="宋体" panose="02010600030101010101" pitchFamily="2" charset="-122"/>
              <a:cs typeface="JohnSong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肯定回答：                           否定回答：</a:t>
            </a:r>
            <a:endParaRPr lang="en-US" altLang="zh-CN" sz="1600" kern="100" dirty="0">
              <a:solidFill>
                <a:srgbClr val="255DA9"/>
              </a:solidFill>
              <a:latin typeface="JohnSong"/>
              <a:ea typeface="宋体" panose="02010600030101010101" pitchFamily="2" charset="-122"/>
              <a:cs typeface="JohnSong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9F57146-3428-47B3-8B04-0BEA957FB98F}"/>
              </a:ext>
            </a:extLst>
          </p:cNvPr>
          <p:cNvSpPr txBox="1"/>
          <p:nvPr/>
        </p:nvSpPr>
        <p:spPr>
          <a:xfrm>
            <a:off x="5727129" y="3757784"/>
            <a:ext cx="529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Does he often watch TV?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B419C5B-E987-4ED7-BC9B-343EC60EC691}"/>
              </a:ext>
            </a:extLst>
          </p:cNvPr>
          <p:cNvSpPr txBox="1"/>
          <p:nvPr/>
        </p:nvSpPr>
        <p:spPr>
          <a:xfrm>
            <a:off x="6610052" y="4164362"/>
            <a:ext cx="164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Yes, he does.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E2F02A4-4906-4620-ACCD-ADD1940E07D9}"/>
              </a:ext>
            </a:extLst>
          </p:cNvPr>
          <p:cNvSpPr txBox="1"/>
          <p:nvPr/>
        </p:nvSpPr>
        <p:spPr>
          <a:xfrm>
            <a:off x="9271288" y="4174302"/>
            <a:ext cx="257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No, he doesn’t.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528AB6F-4A4B-436F-BBBA-28696E2120E0}"/>
              </a:ext>
            </a:extLst>
          </p:cNvPr>
          <p:cNvSpPr txBox="1"/>
          <p:nvPr/>
        </p:nvSpPr>
        <p:spPr>
          <a:xfrm>
            <a:off x="5727129" y="4985350"/>
            <a:ext cx="6338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Does your teacher go to the library on Sundays?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8EF1219-A6DF-467A-8C05-D48CBC777938}"/>
              </a:ext>
            </a:extLst>
          </p:cNvPr>
          <p:cNvSpPr txBox="1"/>
          <p:nvPr/>
        </p:nvSpPr>
        <p:spPr>
          <a:xfrm>
            <a:off x="6610052" y="5449819"/>
            <a:ext cx="164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Yes, he does.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0202B2C-24D7-4A2D-A4BA-CC7AA006F09F}"/>
              </a:ext>
            </a:extLst>
          </p:cNvPr>
          <p:cNvSpPr txBox="1"/>
          <p:nvPr/>
        </p:nvSpPr>
        <p:spPr>
          <a:xfrm>
            <a:off x="9271288" y="5459759"/>
            <a:ext cx="257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No, he doesn’t.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D054984-D3F4-4661-8229-4C5460E88354}"/>
              </a:ext>
            </a:extLst>
          </p:cNvPr>
          <p:cNvSpPr txBox="1"/>
          <p:nvPr/>
        </p:nvSpPr>
        <p:spPr>
          <a:xfrm>
            <a:off x="5727129" y="2438774"/>
            <a:ext cx="529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Does she want a cup of coffee?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BC8FB55-0024-4746-A3FC-238C04FB2BCB}"/>
              </a:ext>
            </a:extLst>
          </p:cNvPr>
          <p:cNvSpPr txBox="1"/>
          <p:nvPr/>
        </p:nvSpPr>
        <p:spPr>
          <a:xfrm>
            <a:off x="6610052" y="2875110"/>
            <a:ext cx="164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Yes, she does.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D0D285A-512E-441C-A46D-F9C60920040C}"/>
              </a:ext>
            </a:extLst>
          </p:cNvPr>
          <p:cNvSpPr txBox="1"/>
          <p:nvPr/>
        </p:nvSpPr>
        <p:spPr>
          <a:xfrm>
            <a:off x="9271288" y="2885050"/>
            <a:ext cx="257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No, she doesn’t.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C439200-00C6-4D9C-BB93-349FA00AA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04" y="2145499"/>
            <a:ext cx="4350641" cy="290358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C4E0CA72-88FE-4670-83F7-5E0798D2F2C9}"/>
              </a:ext>
            </a:extLst>
          </p:cNvPr>
          <p:cNvSpPr/>
          <p:nvPr/>
        </p:nvSpPr>
        <p:spPr>
          <a:xfrm>
            <a:off x="-86400" y="2335601"/>
            <a:ext cx="1393019" cy="575677"/>
          </a:xfrm>
          <a:prstGeom prst="rect">
            <a:avLst/>
          </a:prstGeom>
          <a:solidFill>
            <a:srgbClr val="25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317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96B503C8-95EA-4ED0-88E4-28425F86DC3E}"/>
              </a:ext>
            </a:extLst>
          </p:cNvPr>
          <p:cNvSpPr/>
          <p:nvPr/>
        </p:nvSpPr>
        <p:spPr>
          <a:xfrm>
            <a:off x="5125223" y="4687758"/>
            <a:ext cx="548494" cy="1219598"/>
          </a:xfrm>
          <a:prstGeom prst="rect">
            <a:avLst/>
          </a:prstGeom>
          <a:solidFill>
            <a:srgbClr val="255D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E38BD1D-3097-485B-B536-68D6F1AAF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2" y="380403"/>
            <a:ext cx="2528524" cy="78247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41C463F-6F67-44B8-9EBB-FEBFBD2EABF8}"/>
              </a:ext>
            </a:extLst>
          </p:cNvPr>
          <p:cNvSpPr/>
          <p:nvPr/>
        </p:nvSpPr>
        <p:spPr>
          <a:xfrm>
            <a:off x="1896663" y="1779104"/>
            <a:ext cx="548494" cy="1234110"/>
          </a:xfrm>
          <a:prstGeom prst="rect">
            <a:avLst/>
          </a:prstGeom>
          <a:solidFill>
            <a:srgbClr val="255D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86F5A9B-CE65-4D95-ADE3-18F452006314}"/>
              </a:ext>
            </a:extLst>
          </p:cNvPr>
          <p:cNvSpPr/>
          <p:nvPr/>
        </p:nvSpPr>
        <p:spPr>
          <a:xfrm>
            <a:off x="446882" y="2577909"/>
            <a:ext cx="11251473" cy="2227661"/>
          </a:xfrm>
          <a:prstGeom prst="rect">
            <a:avLst/>
          </a:prstGeom>
          <a:solidFill>
            <a:srgbClr val="255D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870EF9B-1017-4A2E-A85B-5112C18178B1}"/>
              </a:ext>
            </a:extLst>
          </p:cNvPr>
          <p:cNvSpPr txBox="1"/>
          <p:nvPr/>
        </p:nvSpPr>
        <p:spPr>
          <a:xfrm>
            <a:off x="6457871" y="2879036"/>
            <a:ext cx="4885837" cy="1459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6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Thank you!</a:t>
            </a:r>
            <a:endParaRPr lang="zh-CN" altLang="en-US" sz="6600" dirty="0">
              <a:solidFill>
                <a:schemeClr val="bg1"/>
              </a:solidFill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5B27C89-1E2A-44DE-8044-73CF8DBF4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0" y="2228885"/>
            <a:ext cx="4925644" cy="328733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DFFA966-1F07-4A0B-ADDD-E261F12C2D1E}"/>
              </a:ext>
            </a:extLst>
          </p:cNvPr>
          <p:cNvSpPr txBox="1"/>
          <p:nvPr/>
        </p:nvSpPr>
        <p:spPr>
          <a:xfrm>
            <a:off x="6555663" y="4976227"/>
            <a:ext cx="5163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255DA9"/>
                </a:solidFill>
              </a:rPr>
              <a:t>主讲：刘界  </a:t>
            </a:r>
            <a:r>
              <a:rPr lang="en-US" altLang="zh-CN" sz="1600" b="1" dirty="0">
                <a:solidFill>
                  <a:srgbClr val="255DA9"/>
                </a:solidFill>
              </a:rPr>
              <a:t>Edison          </a:t>
            </a:r>
            <a:r>
              <a:rPr lang="zh-CN" altLang="en-US" sz="1600" b="1" dirty="0">
                <a:solidFill>
                  <a:srgbClr val="255DA9"/>
                </a:solidFill>
              </a:rPr>
              <a:t>随州市澜鲸教育科技有限公司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776135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38BD1D-3097-485B-B536-68D6F1AAF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2" y="380403"/>
            <a:ext cx="2528524" cy="78247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1571097-1801-4C3B-8D2E-FE3C0EE56B2C}"/>
              </a:ext>
            </a:extLst>
          </p:cNvPr>
          <p:cNvSpPr txBox="1"/>
          <p:nvPr/>
        </p:nvSpPr>
        <p:spPr>
          <a:xfrm>
            <a:off x="5247860" y="3077432"/>
            <a:ext cx="6324722" cy="2264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陈述句变为一般疑问句，首先看句中有没有系动词be或情态动词，如果有，把be或情态动词直接提到句首就可以了；如果没有，要用助动词do 或does 来帮助。基本句式如下：</a:t>
            </a:r>
          </a:p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 + 主语 +宾语 + 其他 + ？</a:t>
            </a:r>
          </a:p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情态动词 + 主语 + 谓语 + 宾语 + 其他 + ？</a:t>
            </a:r>
          </a:p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Do(Does + 主语 + 谓语 + 宾语 + 其他 + ？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3EE553C-BEB4-4FE6-8002-4D1458031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22" y="2584172"/>
            <a:ext cx="4137856" cy="275811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DE5AAF8-BE53-44DA-86D2-DCA95A862F4E}"/>
              </a:ext>
            </a:extLst>
          </p:cNvPr>
          <p:cNvSpPr/>
          <p:nvPr/>
        </p:nvSpPr>
        <p:spPr>
          <a:xfrm>
            <a:off x="4489174" y="2733260"/>
            <a:ext cx="4320209" cy="243510"/>
          </a:xfrm>
          <a:prstGeom prst="rect">
            <a:avLst/>
          </a:prstGeom>
          <a:solidFill>
            <a:srgbClr val="25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0656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F255F770-50D1-4E86-A2E1-0F1E6878F082}"/>
              </a:ext>
            </a:extLst>
          </p:cNvPr>
          <p:cNvSpPr/>
          <p:nvPr/>
        </p:nvSpPr>
        <p:spPr>
          <a:xfrm>
            <a:off x="934277" y="1992795"/>
            <a:ext cx="10306880" cy="3888684"/>
          </a:xfrm>
          <a:prstGeom prst="rect">
            <a:avLst/>
          </a:prstGeom>
          <a:solidFill>
            <a:srgbClr val="25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E38BD1D-3097-485B-B536-68D6F1AAF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2" y="380403"/>
            <a:ext cx="2528524" cy="782476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6672F156-079F-46CA-AC2E-71666825779D}"/>
              </a:ext>
            </a:extLst>
          </p:cNvPr>
          <p:cNvSpPr/>
          <p:nvPr/>
        </p:nvSpPr>
        <p:spPr>
          <a:xfrm>
            <a:off x="1542221" y="5213073"/>
            <a:ext cx="4320209" cy="243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2D6FA98-B2C3-457A-928E-0D58B20E5000}"/>
              </a:ext>
            </a:extLst>
          </p:cNvPr>
          <p:cNvSpPr/>
          <p:nvPr/>
        </p:nvSpPr>
        <p:spPr>
          <a:xfrm>
            <a:off x="1542221" y="2402570"/>
            <a:ext cx="4088296" cy="501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000" kern="1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be</a:t>
            </a:r>
            <a:r>
              <a:rPr lang="zh-CN" altLang="en-US" sz="2000" kern="1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动词：</a:t>
            </a:r>
            <a:r>
              <a:rPr lang="en-US" altLang="zh-CN" sz="2000" kern="1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is, am, are, were, was</a:t>
            </a:r>
            <a:endParaRPr lang="zh-CN" altLang="zh-CN" sz="2000" kern="1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6338E94-ABAD-4B15-91B0-34FFDDE7BCD7}"/>
              </a:ext>
            </a:extLst>
          </p:cNvPr>
          <p:cNvSpPr/>
          <p:nvPr/>
        </p:nvSpPr>
        <p:spPr>
          <a:xfrm>
            <a:off x="1542221" y="3244435"/>
            <a:ext cx="4828762" cy="501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000" kern="1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助动词：</a:t>
            </a:r>
            <a:r>
              <a:rPr lang="en-US" altLang="zh-CN" sz="2000" kern="1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do, does, did</a:t>
            </a:r>
            <a:endParaRPr lang="zh-CN" altLang="zh-CN" sz="2000" kern="1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ECC8ABE-5CF7-4531-9302-C7FEE5FA91F8}"/>
              </a:ext>
            </a:extLst>
          </p:cNvPr>
          <p:cNvSpPr/>
          <p:nvPr/>
        </p:nvSpPr>
        <p:spPr>
          <a:xfrm>
            <a:off x="1542221" y="4126878"/>
            <a:ext cx="5052393" cy="501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JohnSong"/>
              </a:rPr>
              <a:t>情态动词：</a:t>
            </a: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JohnSong"/>
              </a:rPr>
              <a:t>can, could, will, would</a:t>
            </a:r>
            <a:r>
              <a:rPr lang="zh-CN" altLang="en-US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JohnSong"/>
              </a:rPr>
              <a:t>等</a:t>
            </a:r>
            <a:endParaRPr lang="zh-CN" altLang="zh-CN" sz="2000" kern="1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D3BF0D-DCCC-4050-B6F7-B498D06CA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328" y="2427493"/>
            <a:ext cx="4528930" cy="301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83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38BD1D-3097-485B-B536-68D6F1AAF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2" y="380403"/>
            <a:ext cx="2528524" cy="78247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5CF16B1-0337-4F15-AE64-652E460CD0F7}"/>
              </a:ext>
            </a:extLst>
          </p:cNvPr>
          <p:cNvSpPr/>
          <p:nvPr/>
        </p:nvSpPr>
        <p:spPr>
          <a:xfrm>
            <a:off x="6596267" y="2058553"/>
            <a:ext cx="5246205" cy="25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pitchFamily="49" charset="-122"/>
              </a:rPr>
              <a:t>01.He is a student.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kern="1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pitchFamily="49" charset="-122"/>
              </a:rPr>
              <a:t>一般疑问句就是：</a:t>
            </a:r>
            <a:endParaRPr lang="en-US" altLang="zh-CN" kern="100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新宋体" panose="02010609030101010101" pitchFamily="49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kern="1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pitchFamily="49" charset="-122"/>
              </a:rPr>
              <a:t>肯定回答：</a:t>
            </a:r>
            <a:r>
              <a:rPr lang="en-US" altLang="zh-CN" kern="1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pitchFamily="49" charset="-122"/>
              </a:rPr>
              <a:t>Yes, he is.  </a:t>
            </a:r>
            <a:r>
              <a:rPr lang="zh-CN" altLang="en-US" kern="1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pitchFamily="49" charset="-122"/>
              </a:rPr>
              <a:t>否定回答：</a:t>
            </a:r>
            <a:r>
              <a:rPr lang="en-US" altLang="zh-CN" kern="1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pitchFamily="49" charset="-122"/>
              </a:rPr>
              <a:t>No, he isn’t.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pitchFamily="49" charset="-122"/>
              </a:rPr>
              <a:t>02.They can play football.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kern="1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pitchFamily="49" charset="-122"/>
              </a:rPr>
              <a:t>一般疑问句就是：</a:t>
            </a:r>
            <a:endParaRPr lang="en-US" altLang="zh-CN" kern="100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新宋体" panose="02010609030101010101" pitchFamily="49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kern="1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pitchFamily="49" charset="-122"/>
              </a:rPr>
              <a:t>肯定回答：</a:t>
            </a:r>
            <a:r>
              <a:rPr lang="en-US" altLang="zh-CN" kern="1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pitchFamily="49" charset="-122"/>
              </a:rPr>
              <a:t>Yes, they can.  No, they can’t.</a:t>
            </a:r>
            <a:endParaRPr lang="zh-CN" altLang="en-US" kern="100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新宋体" panose="02010609030101010101" pitchFamily="49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6AEDFE3-2C34-48FF-8EAD-A3D0B1D1CC7C}"/>
              </a:ext>
            </a:extLst>
          </p:cNvPr>
          <p:cNvSpPr/>
          <p:nvPr/>
        </p:nvSpPr>
        <p:spPr>
          <a:xfrm>
            <a:off x="8456434" y="2571742"/>
            <a:ext cx="1988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pitchFamily="49" charset="-122"/>
              </a:rPr>
              <a:t>Is he a student?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B123981-FE92-482C-BB82-D83E79CB0A6C}"/>
              </a:ext>
            </a:extLst>
          </p:cNvPr>
          <p:cNvSpPr/>
          <p:nvPr/>
        </p:nvSpPr>
        <p:spPr>
          <a:xfrm>
            <a:off x="8456434" y="3810123"/>
            <a:ext cx="2725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pitchFamily="49" charset="-122"/>
              </a:rPr>
              <a:t>Can they play football?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8046405-58A3-4399-83EB-58EF405055D7}"/>
              </a:ext>
            </a:extLst>
          </p:cNvPr>
          <p:cNvSpPr/>
          <p:nvPr/>
        </p:nvSpPr>
        <p:spPr>
          <a:xfrm>
            <a:off x="4628715" y="-26743"/>
            <a:ext cx="1505780" cy="6858000"/>
          </a:xfrm>
          <a:prstGeom prst="rect">
            <a:avLst/>
          </a:prstGeom>
          <a:solidFill>
            <a:srgbClr val="25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43A50CC-A104-4976-AB14-16634D17D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63" y="2169805"/>
            <a:ext cx="4145253" cy="2763078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A8577E53-F759-47AE-B79E-BBC319E80AAD}"/>
              </a:ext>
            </a:extLst>
          </p:cNvPr>
          <p:cNvCxnSpPr>
            <a:cxnSpLocks/>
          </p:cNvCxnSpPr>
          <p:nvPr/>
        </p:nvCxnSpPr>
        <p:spPr>
          <a:xfrm flipV="1">
            <a:off x="926863" y="5521187"/>
            <a:ext cx="7740059" cy="34787"/>
          </a:xfrm>
          <a:prstGeom prst="line">
            <a:avLst/>
          </a:prstGeom>
          <a:ln w="28575">
            <a:solidFill>
              <a:srgbClr val="255DA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:a16="http://schemas.microsoft.com/office/drawing/2014/main" id="{3B85E19C-D235-478A-A857-CC7D190E57CB}"/>
              </a:ext>
            </a:extLst>
          </p:cNvPr>
          <p:cNvSpPr/>
          <p:nvPr/>
        </p:nvSpPr>
        <p:spPr>
          <a:xfrm>
            <a:off x="8090922" y="5372217"/>
            <a:ext cx="288000" cy="288000"/>
          </a:xfrm>
          <a:prstGeom prst="ellipse">
            <a:avLst/>
          </a:prstGeom>
          <a:solidFill>
            <a:srgbClr val="25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35AE8ADE-850D-44E5-860A-C3FA1AD5D695}"/>
              </a:ext>
            </a:extLst>
          </p:cNvPr>
          <p:cNvSpPr/>
          <p:nvPr/>
        </p:nvSpPr>
        <p:spPr>
          <a:xfrm>
            <a:off x="8486486" y="5372098"/>
            <a:ext cx="288000" cy="288000"/>
          </a:xfrm>
          <a:prstGeom prst="ellipse">
            <a:avLst/>
          </a:prstGeom>
          <a:solidFill>
            <a:srgbClr val="25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7E264F3E-5413-4152-A38A-07A7144111BE}"/>
              </a:ext>
            </a:extLst>
          </p:cNvPr>
          <p:cNvSpPr/>
          <p:nvPr/>
        </p:nvSpPr>
        <p:spPr>
          <a:xfrm>
            <a:off x="8907789" y="5372098"/>
            <a:ext cx="288000" cy="288000"/>
          </a:xfrm>
          <a:prstGeom prst="ellipse">
            <a:avLst/>
          </a:prstGeom>
          <a:solidFill>
            <a:srgbClr val="25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1DEB586D-086D-46F8-85EE-14B91850F6EE}"/>
              </a:ext>
            </a:extLst>
          </p:cNvPr>
          <p:cNvSpPr/>
          <p:nvPr/>
        </p:nvSpPr>
        <p:spPr>
          <a:xfrm>
            <a:off x="9303353" y="5371979"/>
            <a:ext cx="288000" cy="288000"/>
          </a:xfrm>
          <a:prstGeom prst="ellipse">
            <a:avLst/>
          </a:prstGeom>
          <a:solidFill>
            <a:srgbClr val="25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38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7C13D50-75AA-429E-ADB5-49DE5F8292EB}"/>
              </a:ext>
            </a:extLst>
          </p:cNvPr>
          <p:cNvSpPr/>
          <p:nvPr/>
        </p:nvSpPr>
        <p:spPr>
          <a:xfrm>
            <a:off x="894519" y="4712160"/>
            <a:ext cx="10401304" cy="1135544"/>
          </a:xfrm>
          <a:prstGeom prst="rect">
            <a:avLst/>
          </a:prstGeom>
          <a:solidFill>
            <a:srgbClr val="25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E38BD1D-3097-485B-B536-68D6F1AAF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2" y="380403"/>
            <a:ext cx="2528524" cy="782476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02D6FA98-B2C3-457A-928E-0D58B20E5000}"/>
              </a:ext>
            </a:extLst>
          </p:cNvPr>
          <p:cNvSpPr/>
          <p:nvPr/>
        </p:nvSpPr>
        <p:spPr>
          <a:xfrm>
            <a:off x="1197847" y="2049732"/>
            <a:ext cx="5658679" cy="25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03.</a:t>
            </a:r>
            <a:r>
              <a:rPr lang="zh-CN" altLang="zh-CN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am a student. </a:t>
            </a: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一般疑问句就</a:t>
            </a:r>
            <a:r>
              <a:rPr lang="zh-CN" altLang="en-US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是：</a:t>
            </a: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肯定回答：</a:t>
            </a:r>
            <a:r>
              <a:rPr lang="en-US" altLang="zh-CN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Yes, I am.  </a:t>
            </a:r>
            <a:r>
              <a:rPr lang="zh-CN" altLang="en-US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否定回答：</a:t>
            </a:r>
            <a:r>
              <a:rPr lang="en-US" altLang="zh-CN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No, I’m not.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04.</a:t>
            </a:r>
            <a:r>
              <a:rPr lang="zh-CN" altLang="zh-CN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can help you.</a:t>
            </a:r>
            <a:r>
              <a:rPr lang="zh-CN" altLang="en-US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一般疑问句就是：</a:t>
            </a: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肯定回答：</a:t>
            </a:r>
            <a:r>
              <a:rPr lang="en-US" altLang="zh-CN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Yes, we can.  </a:t>
            </a:r>
            <a:r>
              <a:rPr lang="zh-CN" altLang="en-US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否定回答：</a:t>
            </a:r>
            <a:r>
              <a:rPr lang="en-US" altLang="zh-CN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No, we can’t.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E97A638-E718-4E6F-A8FA-EB2EA52D1F1C}"/>
              </a:ext>
            </a:extLst>
          </p:cNvPr>
          <p:cNvSpPr/>
          <p:nvPr/>
        </p:nvSpPr>
        <p:spPr>
          <a:xfrm>
            <a:off x="3071484" y="2554807"/>
            <a:ext cx="2259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Are you a student?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DFBB3DA-F1E0-4CAD-B4C5-0E99E2D222C1}"/>
              </a:ext>
            </a:extLst>
          </p:cNvPr>
          <p:cNvSpPr/>
          <p:nvPr/>
        </p:nvSpPr>
        <p:spPr>
          <a:xfrm>
            <a:off x="3071484" y="3818155"/>
            <a:ext cx="2134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 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help 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032CA91-2479-4F53-9683-4698478F35D8}"/>
              </a:ext>
            </a:extLst>
          </p:cNvPr>
          <p:cNvSpPr txBox="1"/>
          <p:nvPr/>
        </p:nvSpPr>
        <p:spPr>
          <a:xfrm>
            <a:off x="1197847" y="4825450"/>
            <a:ext cx="5123622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如果主语是I或是we的，一般疑问句一般情况下要把人称改为you。反之you要改成I，we，me或us。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80CBAB4-BF7F-4534-B2D8-4249672A4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06" y="2267650"/>
            <a:ext cx="4651182" cy="310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3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0A4B4337-A30B-419C-B531-1DE172559DB0}"/>
              </a:ext>
            </a:extLst>
          </p:cNvPr>
          <p:cNvSpPr/>
          <p:nvPr/>
        </p:nvSpPr>
        <p:spPr>
          <a:xfrm>
            <a:off x="8672721" y="1724440"/>
            <a:ext cx="2449167" cy="4174404"/>
          </a:xfrm>
          <a:prstGeom prst="rect">
            <a:avLst/>
          </a:prstGeom>
          <a:solidFill>
            <a:srgbClr val="25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E38BD1D-3097-485B-B536-68D6F1AAF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2" y="380403"/>
            <a:ext cx="2528524" cy="78247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B39792E-CB87-4AAD-9676-D8E37FC32D25}"/>
              </a:ext>
            </a:extLst>
          </p:cNvPr>
          <p:cNvSpPr/>
          <p:nvPr/>
        </p:nvSpPr>
        <p:spPr>
          <a:xfrm>
            <a:off x="1571640" y="1950793"/>
            <a:ext cx="6040473" cy="3782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01.His father is an English teacher.</a:t>
            </a: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肯定回答：                           否定回答：</a:t>
            </a: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02.They can swim.</a:t>
            </a: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肯定回答：                           否定回答：</a:t>
            </a: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03.She is Jim’s mother.</a:t>
            </a: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肯定回答：                           否定回答：</a:t>
            </a: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B94F74E-BDA4-455B-B315-CB62CE0E06E1}"/>
              </a:ext>
            </a:extLst>
          </p:cNvPr>
          <p:cNvSpPr txBox="1"/>
          <p:nvPr/>
        </p:nvSpPr>
        <p:spPr>
          <a:xfrm>
            <a:off x="1863586" y="2469874"/>
            <a:ext cx="3756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 his father an English teacher?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9C3BE71-142F-4B51-8921-D1CEACB0B84B}"/>
              </a:ext>
            </a:extLst>
          </p:cNvPr>
          <p:cNvSpPr txBox="1"/>
          <p:nvPr/>
        </p:nvSpPr>
        <p:spPr>
          <a:xfrm>
            <a:off x="1863585" y="3657574"/>
            <a:ext cx="3756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 they swim?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634F2FB-B535-44B2-A2BC-B7C95398D9E3}"/>
              </a:ext>
            </a:extLst>
          </p:cNvPr>
          <p:cNvSpPr txBox="1"/>
          <p:nvPr/>
        </p:nvSpPr>
        <p:spPr>
          <a:xfrm>
            <a:off x="1863584" y="4904274"/>
            <a:ext cx="3756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 she Jim’s mother?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E62A33D-BF61-412D-B84B-E175C05D2BDB}"/>
              </a:ext>
            </a:extLst>
          </p:cNvPr>
          <p:cNvSpPr txBox="1"/>
          <p:nvPr/>
        </p:nvSpPr>
        <p:spPr>
          <a:xfrm>
            <a:off x="2999959" y="2859498"/>
            <a:ext cx="1316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Yes, he is.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7BF901F-1762-4DBC-A8D8-F7E04F29E4CA}"/>
              </a:ext>
            </a:extLst>
          </p:cNvPr>
          <p:cNvSpPr txBox="1"/>
          <p:nvPr/>
        </p:nvSpPr>
        <p:spPr>
          <a:xfrm>
            <a:off x="6004890" y="2853389"/>
            <a:ext cx="1812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No, he isn’t.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E0AF475-B38F-47D3-827F-E3A6BD6AD05F}"/>
              </a:ext>
            </a:extLst>
          </p:cNvPr>
          <p:cNvSpPr txBox="1"/>
          <p:nvPr/>
        </p:nvSpPr>
        <p:spPr>
          <a:xfrm>
            <a:off x="2999959" y="4099312"/>
            <a:ext cx="164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Yes, they can.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12F4303-75FD-411B-96A3-DC9E56D7B298}"/>
              </a:ext>
            </a:extLst>
          </p:cNvPr>
          <p:cNvSpPr txBox="1"/>
          <p:nvPr/>
        </p:nvSpPr>
        <p:spPr>
          <a:xfrm>
            <a:off x="6004890" y="4093203"/>
            <a:ext cx="257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No, they can’t.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ED4C428-F773-4EC6-BA33-67DCCFB9D6F9}"/>
              </a:ext>
            </a:extLst>
          </p:cNvPr>
          <p:cNvSpPr txBox="1"/>
          <p:nvPr/>
        </p:nvSpPr>
        <p:spPr>
          <a:xfrm>
            <a:off x="2999959" y="5346013"/>
            <a:ext cx="1316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Yes, she is.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E26C433-32D2-4D4D-97DC-B2786509B8C1}"/>
              </a:ext>
            </a:extLst>
          </p:cNvPr>
          <p:cNvSpPr txBox="1"/>
          <p:nvPr/>
        </p:nvSpPr>
        <p:spPr>
          <a:xfrm>
            <a:off x="6004890" y="5339904"/>
            <a:ext cx="1812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No, she isn’t.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863B8FB-AC2B-40E2-818A-CCD99F5D9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562" y="2013056"/>
            <a:ext cx="2397626" cy="3597171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B1A0B582-139A-4A39-B492-698414A29C01}"/>
              </a:ext>
            </a:extLst>
          </p:cNvPr>
          <p:cNvSpPr/>
          <p:nvPr/>
        </p:nvSpPr>
        <p:spPr>
          <a:xfrm>
            <a:off x="235332" y="4883085"/>
            <a:ext cx="896356" cy="719645"/>
          </a:xfrm>
          <a:prstGeom prst="rect">
            <a:avLst/>
          </a:prstGeom>
          <a:solidFill>
            <a:srgbClr val="25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029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38BD1D-3097-485B-B536-68D6F1AAF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2" y="380403"/>
            <a:ext cx="2528524" cy="7824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581BF0A-60F4-44DF-9F80-CA0C64799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t="-21361" r="69596" b="100000"/>
          <a:stretch>
            <a:fillRect/>
          </a:stretch>
        </p:blipFill>
        <p:spPr>
          <a:xfrm>
            <a:off x="5965267" y="397796"/>
            <a:ext cx="311825" cy="838640"/>
          </a:xfrm>
          <a:custGeom>
            <a:avLst/>
            <a:gdLst>
              <a:gd name="connsiteX0" fmla="*/ 268280 w 311825"/>
              <a:gd name="connsiteY0" fmla="*/ 0 h 838640"/>
              <a:gd name="connsiteX1" fmla="*/ 311825 w 311825"/>
              <a:gd name="connsiteY1" fmla="*/ 13930 h 838640"/>
              <a:gd name="connsiteX2" fmla="*/ 48001 w 311825"/>
              <a:gd name="connsiteY2" fmla="*/ 838640 h 838640"/>
              <a:gd name="connsiteX3" fmla="*/ 0 w 311825"/>
              <a:gd name="connsiteY3" fmla="*/ 838640 h 838640"/>
              <a:gd name="connsiteX4" fmla="*/ 268280 w 311825"/>
              <a:gd name="connsiteY4" fmla="*/ 0 h 83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825" h="838640">
                <a:moveTo>
                  <a:pt x="268280" y="0"/>
                </a:moveTo>
                <a:lnTo>
                  <a:pt x="311825" y="13930"/>
                </a:lnTo>
                <a:lnTo>
                  <a:pt x="48001" y="838640"/>
                </a:lnTo>
                <a:lnTo>
                  <a:pt x="0" y="838640"/>
                </a:lnTo>
                <a:lnTo>
                  <a:pt x="268280" y="0"/>
                </a:lnTo>
                <a:close/>
              </a:path>
            </a:pathLst>
          </a:cu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B39792E-CB87-4AAD-9676-D8E37FC32D25}"/>
              </a:ext>
            </a:extLst>
          </p:cNvPr>
          <p:cNvSpPr/>
          <p:nvPr/>
        </p:nvSpPr>
        <p:spPr>
          <a:xfrm>
            <a:off x="5403905" y="1920523"/>
            <a:ext cx="5708043" cy="3782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04.He is in Class 3.</a:t>
            </a: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肯定回答：                           否定回答：</a:t>
            </a: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05.She can read fast.</a:t>
            </a: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肯定回答：                           否定回答：</a:t>
            </a: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06. Tom can climb the tree.</a:t>
            </a: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肯定回答：                           否定回答：</a:t>
            </a: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B94F74E-BDA4-455B-B315-CB62CE0E06E1}"/>
              </a:ext>
            </a:extLst>
          </p:cNvPr>
          <p:cNvSpPr txBox="1"/>
          <p:nvPr/>
        </p:nvSpPr>
        <p:spPr>
          <a:xfrm>
            <a:off x="5718314" y="3677565"/>
            <a:ext cx="3756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 she read fast?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9C3BE71-142F-4B51-8921-D1CEACB0B84B}"/>
              </a:ext>
            </a:extLst>
          </p:cNvPr>
          <p:cNvSpPr txBox="1"/>
          <p:nvPr/>
        </p:nvSpPr>
        <p:spPr>
          <a:xfrm>
            <a:off x="5783449" y="4918588"/>
            <a:ext cx="3756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Tom climb the tree?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4A82FF1-4848-43FA-AAF7-FC0446ED2DCD}"/>
              </a:ext>
            </a:extLst>
          </p:cNvPr>
          <p:cNvSpPr txBox="1"/>
          <p:nvPr/>
        </p:nvSpPr>
        <p:spPr>
          <a:xfrm>
            <a:off x="5718314" y="2436542"/>
            <a:ext cx="3756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 he in Class 3?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4286FA3-4D3E-4118-BA39-23173EDF0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2" y="2159276"/>
            <a:ext cx="4359308" cy="2906413"/>
          </a:xfrm>
          <a:prstGeom prst="teardrop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74A5CB4-0608-4CEB-90EF-B1A2C6F53D52}"/>
              </a:ext>
            </a:extLst>
          </p:cNvPr>
          <p:cNvSpPr txBox="1"/>
          <p:nvPr/>
        </p:nvSpPr>
        <p:spPr>
          <a:xfrm>
            <a:off x="6791737" y="2845803"/>
            <a:ext cx="164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Yes, he is.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DA82879-42B7-4ADD-9BE1-862B8493C8AB}"/>
              </a:ext>
            </a:extLst>
          </p:cNvPr>
          <p:cNvSpPr txBox="1"/>
          <p:nvPr/>
        </p:nvSpPr>
        <p:spPr>
          <a:xfrm>
            <a:off x="9796668" y="2839694"/>
            <a:ext cx="257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No, he isn’t.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2667DAD-DA6D-489D-A5D1-659377BE4868}"/>
              </a:ext>
            </a:extLst>
          </p:cNvPr>
          <p:cNvSpPr txBox="1"/>
          <p:nvPr/>
        </p:nvSpPr>
        <p:spPr>
          <a:xfrm>
            <a:off x="6869593" y="4073034"/>
            <a:ext cx="164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Yes, she can.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5EEF388-BE7D-437C-B30F-3465A4826F8A}"/>
              </a:ext>
            </a:extLst>
          </p:cNvPr>
          <p:cNvSpPr txBox="1"/>
          <p:nvPr/>
        </p:nvSpPr>
        <p:spPr>
          <a:xfrm>
            <a:off x="9874524" y="4066925"/>
            <a:ext cx="257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No, she can’t.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CB05893-1107-42F4-A90D-E37739F6BEAF}"/>
              </a:ext>
            </a:extLst>
          </p:cNvPr>
          <p:cNvSpPr txBox="1"/>
          <p:nvPr/>
        </p:nvSpPr>
        <p:spPr>
          <a:xfrm>
            <a:off x="6967328" y="5307948"/>
            <a:ext cx="164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Yes, he can.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278DA71-DB7A-48E4-8DD7-6AC7EBBB6940}"/>
              </a:ext>
            </a:extLst>
          </p:cNvPr>
          <p:cNvSpPr txBox="1"/>
          <p:nvPr/>
        </p:nvSpPr>
        <p:spPr>
          <a:xfrm>
            <a:off x="9972259" y="5301839"/>
            <a:ext cx="257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No, he can’t.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548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38BD1D-3097-485B-B536-68D6F1AAF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2" y="380403"/>
            <a:ext cx="2528524" cy="78247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8904DCF-CAE9-49C8-884F-F69A94630906}"/>
              </a:ext>
            </a:extLst>
          </p:cNvPr>
          <p:cNvSpPr/>
          <p:nvPr/>
        </p:nvSpPr>
        <p:spPr>
          <a:xfrm>
            <a:off x="811694" y="1875591"/>
            <a:ext cx="6096000" cy="37828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07.Miss White can draw a monkey on the board.</a:t>
            </a: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肯定回答：                           否定回答：</a:t>
            </a: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08.He can play basketball.</a:t>
            </a: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肯定回答：                           否定回答：</a:t>
            </a: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09. He is crying under the tree. </a:t>
            </a: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肯定回答：                           否定回答：</a:t>
            </a:r>
            <a:endParaRPr lang="en-US" altLang="zh-CN" dirty="0">
              <a:solidFill>
                <a:srgbClr val="255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FDDCAA3-27DA-40C1-A2E9-6047EE8F1F0F}"/>
              </a:ext>
            </a:extLst>
          </p:cNvPr>
          <p:cNvSpPr txBox="1"/>
          <p:nvPr/>
        </p:nvSpPr>
        <p:spPr>
          <a:xfrm>
            <a:off x="1146844" y="2394048"/>
            <a:ext cx="529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 Miss White draw a monkey on the board?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97FDCC7-EF1D-4E84-A114-A05FE8CF9BA3}"/>
              </a:ext>
            </a:extLst>
          </p:cNvPr>
          <p:cNvSpPr txBox="1"/>
          <p:nvPr/>
        </p:nvSpPr>
        <p:spPr>
          <a:xfrm>
            <a:off x="1146844" y="3637230"/>
            <a:ext cx="3756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 he play basketball? 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696BF2D-0A72-4722-B258-FA18E3AFC10E}"/>
              </a:ext>
            </a:extLst>
          </p:cNvPr>
          <p:cNvSpPr txBox="1"/>
          <p:nvPr/>
        </p:nvSpPr>
        <p:spPr>
          <a:xfrm>
            <a:off x="2229676" y="2784483"/>
            <a:ext cx="164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Yes, she can.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C97808F-1BB4-44B3-B05A-663742EA1D5C}"/>
              </a:ext>
            </a:extLst>
          </p:cNvPr>
          <p:cNvSpPr txBox="1"/>
          <p:nvPr/>
        </p:nvSpPr>
        <p:spPr>
          <a:xfrm>
            <a:off x="5234607" y="2778374"/>
            <a:ext cx="257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No, she can’t.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9108BB3-63EC-4976-86CE-D44DBB074AD8}"/>
              </a:ext>
            </a:extLst>
          </p:cNvPr>
          <p:cNvSpPr txBox="1"/>
          <p:nvPr/>
        </p:nvSpPr>
        <p:spPr>
          <a:xfrm>
            <a:off x="2229676" y="4039613"/>
            <a:ext cx="164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Yes, he can.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FD94CC7-B94C-4084-A083-C4FF598D7200}"/>
              </a:ext>
            </a:extLst>
          </p:cNvPr>
          <p:cNvSpPr txBox="1"/>
          <p:nvPr/>
        </p:nvSpPr>
        <p:spPr>
          <a:xfrm>
            <a:off x="5234607" y="4033504"/>
            <a:ext cx="257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No, he can’t.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898B3F7-556E-4B5C-A684-85604B14F617}"/>
              </a:ext>
            </a:extLst>
          </p:cNvPr>
          <p:cNvSpPr txBox="1"/>
          <p:nvPr/>
        </p:nvSpPr>
        <p:spPr>
          <a:xfrm>
            <a:off x="1206777" y="4849049"/>
            <a:ext cx="3756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 he crying under the tree?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FD35157-CEE4-46B3-97DA-C617D1861620}"/>
              </a:ext>
            </a:extLst>
          </p:cNvPr>
          <p:cNvSpPr txBox="1"/>
          <p:nvPr/>
        </p:nvSpPr>
        <p:spPr>
          <a:xfrm>
            <a:off x="2229676" y="5269273"/>
            <a:ext cx="164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Yes, he is.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44FA140-D6EC-4B8F-813F-02CCC0A099C4}"/>
              </a:ext>
            </a:extLst>
          </p:cNvPr>
          <p:cNvSpPr txBox="1"/>
          <p:nvPr/>
        </p:nvSpPr>
        <p:spPr>
          <a:xfrm>
            <a:off x="5234607" y="5263164"/>
            <a:ext cx="257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No, he isn’t.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1F63028-EC5C-4145-B0C6-E2C0FDFE9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74" y="2022613"/>
            <a:ext cx="3816633" cy="2544421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8C9B8F5F-73CB-4E69-A990-A3DF1F111D4F}"/>
              </a:ext>
            </a:extLst>
          </p:cNvPr>
          <p:cNvSpPr/>
          <p:nvPr/>
        </p:nvSpPr>
        <p:spPr>
          <a:xfrm>
            <a:off x="7513983" y="4635533"/>
            <a:ext cx="3816624" cy="895594"/>
          </a:xfrm>
          <a:prstGeom prst="rect">
            <a:avLst/>
          </a:prstGeom>
          <a:solidFill>
            <a:srgbClr val="25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022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38BD1D-3097-485B-B536-68D6F1AAF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2" y="380403"/>
            <a:ext cx="2528524" cy="7824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581BF0A-60F4-44DF-9F80-CA0C64799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t="-21361" r="69596" b="100000"/>
          <a:stretch>
            <a:fillRect/>
          </a:stretch>
        </p:blipFill>
        <p:spPr>
          <a:xfrm>
            <a:off x="5965267" y="397796"/>
            <a:ext cx="311825" cy="838640"/>
          </a:xfrm>
          <a:custGeom>
            <a:avLst/>
            <a:gdLst>
              <a:gd name="connsiteX0" fmla="*/ 268280 w 311825"/>
              <a:gd name="connsiteY0" fmla="*/ 0 h 838640"/>
              <a:gd name="connsiteX1" fmla="*/ 311825 w 311825"/>
              <a:gd name="connsiteY1" fmla="*/ 13930 h 838640"/>
              <a:gd name="connsiteX2" fmla="*/ 48001 w 311825"/>
              <a:gd name="connsiteY2" fmla="*/ 838640 h 838640"/>
              <a:gd name="connsiteX3" fmla="*/ 0 w 311825"/>
              <a:gd name="connsiteY3" fmla="*/ 838640 h 838640"/>
              <a:gd name="connsiteX4" fmla="*/ 268280 w 311825"/>
              <a:gd name="connsiteY4" fmla="*/ 0 h 83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825" h="838640">
                <a:moveTo>
                  <a:pt x="268280" y="0"/>
                </a:moveTo>
                <a:lnTo>
                  <a:pt x="311825" y="13930"/>
                </a:lnTo>
                <a:lnTo>
                  <a:pt x="48001" y="838640"/>
                </a:lnTo>
                <a:lnTo>
                  <a:pt x="0" y="838640"/>
                </a:lnTo>
                <a:lnTo>
                  <a:pt x="268280" y="0"/>
                </a:lnTo>
                <a:close/>
              </a:path>
            </a:pathLst>
          </a:cu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93B202E-ABFE-49C5-B28B-4652A92CE533}"/>
              </a:ext>
            </a:extLst>
          </p:cNvPr>
          <p:cNvSpPr/>
          <p:nvPr/>
        </p:nvSpPr>
        <p:spPr>
          <a:xfrm>
            <a:off x="1670638" y="5109515"/>
            <a:ext cx="8775720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kern="1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pitchFamily="49" charset="-122"/>
              </a:rPr>
              <a:t>如果没有</a:t>
            </a:r>
            <a:r>
              <a:rPr lang="en-US" altLang="zh-CN" kern="1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pitchFamily="49" charset="-122"/>
              </a:rPr>
              <a:t>be</a:t>
            </a:r>
            <a:r>
              <a:rPr lang="zh-CN" altLang="en-US" kern="1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pitchFamily="49" charset="-122"/>
              </a:rPr>
              <a:t>动词和情态动词的，就要用助动词来提问，助动词有</a:t>
            </a:r>
            <a:r>
              <a:rPr lang="en-US" altLang="zh-CN" kern="1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pitchFamily="49" charset="-122"/>
              </a:rPr>
              <a:t>do, does, did, </a:t>
            </a:r>
            <a:r>
              <a:rPr lang="zh-CN" altLang="en-US" kern="100" dirty="0">
                <a:solidFill>
                  <a:srgbClr val="255D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pitchFamily="49" charset="-122"/>
              </a:rPr>
              <a:t>而选择哪个助动词就要由陈述句中的动词时态或形式来决定了。</a:t>
            </a:r>
            <a:endParaRPr lang="zh-CN" altLang="en-US" kern="1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新宋体" panose="02010609030101010101" pitchFamily="49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1F61014-EF70-41D0-B755-00BDB5626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42" y="1828800"/>
            <a:ext cx="8700716" cy="298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52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</TotalTime>
  <Words>961</Words>
  <Application>Microsoft Office PowerPoint</Application>
  <PresentationFormat>宽屏</PresentationFormat>
  <Paragraphs>143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0" baseType="lpstr">
      <vt:lpstr>JohnSong</vt:lpstr>
      <vt:lpstr>等线</vt:lpstr>
      <vt:lpstr>等线 Light</vt:lpstr>
      <vt:lpstr>方正大黑_GBK</vt:lpstr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盖盖</dc:creator>
  <cp:lastModifiedBy>Administrator</cp:lastModifiedBy>
  <cp:revision>83</cp:revision>
  <dcterms:created xsi:type="dcterms:W3CDTF">2020-06-03T07:44:14Z</dcterms:created>
  <dcterms:modified xsi:type="dcterms:W3CDTF">2020-07-17T04:35:38Z</dcterms:modified>
</cp:coreProperties>
</file>