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media/image4.svg" ContentType="image/svg+xml"/>
  <Override PartName="/ppt/media/image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5" r:id="rId5"/>
    <p:sldId id="276" r:id="rId6"/>
    <p:sldId id="27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91"/>
      </p:cViewPr>
      <p:guideLst>
        <p:guide orient="horz" pos="2160"/>
        <p:guide pos="38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3T11:01:16.201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46CC6-5197-48BF-A3BC-B2B3D53BF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6C303-0826-48CB-8264-89BEACE076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25.png"/><Relationship Id="rId4" Type="http://schemas.openxmlformats.org/officeDocument/2006/relationships/image" Target="../media/image4.sv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microsoft.com/office/2007/relationships/media" Target="../media/audio1.wav"/><Relationship Id="rId1" Type="http://schemas.openxmlformats.org/officeDocument/2006/relationships/audio" Target="NULL" TargetMode="Externa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microsoft.com/office/2007/relationships/media" Target="../media/audio2.wav"/><Relationship Id="rId1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2.png"/><Relationship Id="rId2" Type="http://schemas.microsoft.com/office/2007/relationships/media" Target="../media/audio3.wav"/><Relationship Id="rId1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443950"/>
            <a:ext cx="9144000" cy="2387600"/>
          </a:xfrm>
        </p:spPr>
        <p:txBody>
          <a:bodyPr/>
          <a:lstStyle/>
          <a:p>
            <a:r>
              <a:rPr lang="en-US" altLang="zh-CN" b="1" dirty="0" smtClean="0"/>
              <a:t>Big Gorilla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-11722" y="2"/>
            <a:ext cx="2696308" cy="52753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endParaRPr lang="en-US" altLang="zh-CN" dirty="0" smtClean="0">
              <a:solidFill>
                <a:srgbClr val="FF0000"/>
              </a:solidFill>
              <a:latin typeface="时尚中黑简体" pitchFamily="2" charset="-122"/>
              <a:ea typeface="时尚中黑简体" pitchFamily="2" charset="-122"/>
            </a:endParaRPr>
          </a:p>
          <a:p>
            <a:r>
              <a:rPr lang="zh-CN" altLang="en-US" sz="7400" dirty="0" smtClean="0">
                <a:solidFill>
                  <a:srgbClr val="FF0000"/>
                </a:solidFill>
                <a:latin typeface="时尚中黑简体" pitchFamily="2" charset="-122"/>
                <a:ea typeface="时尚中黑简体" pitchFamily="2" charset="-122"/>
              </a:rPr>
              <a:t>多维阅读第</a:t>
            </a:r>
            <a:r>
              <a:rPr lang="en-US" altLang="zh-CN" sz="7400" dirty="0" smtClean="0">
                <a:solidFill>
                  <a:srgbClr val="FF0000"/>
                </a:solidFill>
                <a:latin typeface="时尚中黑简体" pitchFamily="2" charset="-122"/>
                <a:ea typeface="时尚中黑简体" pitchFamily="2" charset="-122"/>
              </a:rPr>
              <a:t>3</a:t>
            </a:r>
            <a:r>
              <a:rPr lang="zh-CN" altLang="en-US" sz="7400" dirty="0" smtClean="0">
                <a:solidFill>
                  <a:srgbClr val="FF0000"/>
                </a:solidFill>
                <a:latin typeface="时尚中黑简体" pitchFamily="2" charset="-122"/>
                <a:ea typeface="时尚中黑简体" pitchFamily="2" charset="-122"/>
              </a:rPr>
              <a:t>级</a:t>
            </a:r>
            <a:endParaRPr lang="zh-CN" altLang="en-US" sz="7400" dirty="0">
              <a:solidFill>
                <a:srgbClr val="FF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32891" y="2096699"/>
            <a:ext cx="6928339" cy="476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5501441" y="643465"/>
            <a:ext cx="23941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6-7</a:t>
            </a:r>
            <a:endParaRPr lang="zh-CN" altLang="en-US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8732" y="1272004"/>
            <a:ext cx="3139490" cy="431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1262" y="1412712"/>
            <a:ext cx="3141785" cy="43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本框 2"/>
          <p:cNvSpPr txBox="1"/>
          <p:nvPr/>
        </p:nvSpPr>
        <p:spPr>
          <a:xfrm>
            <a:off x="3975100" y="3627755"/>
            <a:ext cx="3920490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1.What is this?</a:t>
            </a:r>
            <a:endParaRPr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  <a:p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2.What is the leopard looking for?</a:t>
            </a:r>
            <a:endParaRPr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</p:txBody>
      </p:sp>
      <p:pic>
        <p:nvPicPr>
          <p:cNvPr id="4" name="图片 3" descr="32313536333638383b32313536333637373bcff2d7f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480000">
            <a:off x="3053715" y="3205480"/>
            <a:ext cx="932180" cy="932180"/>
          </a:xfrm>
          <a:prstGeom prst="rect">
            <a:avLst/>
          </a:prstGeom>
        </p:spPr>
      </p:pic>
      <p:pic>
        <p:nvPicPr>
          <p:cNvPr id="5" name="图片 4" descr="32313536333638383b32313536333637363bcff2d3d2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60000">
            <a:off x="8246745" y="2131695"/>
            <a:ext cx="876300" cy="8763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26510" y="2259330"/>
            <a:ext cx="483997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Is there any danger to the gorillas?</a:t>
            </a:r>
            <a:endParaRPr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766246" y="1898860"/>
            <a:ext cx="26794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8-11</a:t>
            </a:r>
            <a:endParaRPr lang="zh-CN" altLang="en-US" sz="4400" dirty="0"/>
          </a:p>
        </p:txBody>
      </p:sp>
      <p:pic>
        <p:nvPicPr>
          <p:cNvPr id="6147" name="Picture 3" descr="D:\9 读物 新西兰\Package 3 全部\多维第3级\多维阅读第3级-出血不带角线 jpg\9黑猩猩头领\9黑猩猩头领_页面_0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8490" y="2989385"/>
            <a:ext cx="2850473" cy="3868615"/>
          </a:xfrm>
          <a:prstGeom prst="rect">
            <a:avLst/>
          </a:prstGeom>
          <a:noFill/>
        </p:spPr>
      </p:pic>
      <p:pic>
        <p:nvPicPr>
          <p:cNvPr id="6148" name="Picture 4" descr="D:\9 读物 新西兰\Package 3 全部\多维第3级\多维阅读第3级-出血不带角线 jpg\9黑猩猩头领\9黑猩猩头领_页面_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89385"/>
            <a:ext cx="2850473" cy="3868615"/>
          </a:xfrm>
          <a:prstGeom prst="rect">
            <a:avLst/>
          </a:prstGeom>
          <a:noFill/>
        </p:spPr>
      </p:pic>
      <p:pic>
        <p:nvPicPr>
          <p:cNvPr id="6150" name="Picture 6" descr="D:\9 读物 新西兰\Package 3 全部\多维第3级\多维阅读第3级-出血不带角线 jpg\9黑猩猩头领\9黑猩猩头领_页面_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9714" y="2966755"/>
            <a:ext cx="2867147" cy="3891245"/>
          </a:xfrm>
          <a:prstGeom prst="rect">
            <a:avLst/>
          </a:prstGeom>
          <a:noFill/>
        </p:spPr>
      </p:pic>
      <p:pic>
        <p:nvPicPr>
          <p:cNvPr id="6151" name="Picture 7" descr="D:\9 读物 新西兰\Package 3 全部\多维第3级\多维阅读第3级-出血不带角线 jpg\9黑猩猩头领\9黑猩猩头领_页面_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2892" y="2961652"/>
            <a:ext cx="2870907" cy="3896348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5759450" y="680720"/>
            <a:ext cx="624967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1.What does the big gorilla do?Why?</a:t>
            </a:r>
            <a:endParaRPr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  <a:p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2.Where is the leopard?Use your finger and point out it in the picture.</a:t>
            </a:r>
            <a:endParaRPr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  <a:p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3.Is the leopard going away?Why?</a:t>
            </a:r>
            <a:endParaRPr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766246" y="1898860"/>
            <a:ext cx="2964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12-13</a:t>
            </a:r>
            <a:endParaRPr lang="zh-CN" altLang="en-US" sz="4400" dirty="0"/>
          </a:p>
        </p:txBody>
      </p:sp>
      <p:pic>
        <p:nvPicPr>
          <p:cNvPr id="7170" name="Picture 2" descr="D:\9 读物 新西兰\Package 3 全部\多维第3级\多维阅读第3级-出血不带角线 jpg\9黑猩猩头领\9黑猩猩头领_页面_1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02608" y="2220668"/>
            <a:ext cx="3416878" cy="4637332"/>
          </a:xfrm>
          <a:prstGeom prst="rect">
            <a:avLst/>
          </a:prstGeom>
          <a:noFill/>
        </p:spPr>
      </p:pic>
      <p:pic>
        <p:nvPicPr>
          <p:cNvPr id="7171" name="Picture 3" descr="D:\9 读物 新西兰\Package 3 全部\多维第3级\多维阅读第3级-出血不带角线 jpg\9黑猩猩头领\9黑猩猩头领_页面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9100" y="2220668"/>
            <a:ext cx="3416878" cy="4637332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257810" y="2700020"/>
            <a:ext cx="4188460" cy="28613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1.Is there any leopards?</a:t>
            </a:r>
            <a:endParaRPr lang="en-US" altLang="zh-CN" sz="36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  <a:p>
            <a:r>
              <a:rPr lang="en-US" altLang="zh-CN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2.What are the gorillas doing?</a:t>
            </a:r>
            <a:endParaRPr lang="en-US" altLang="zh-CN" sz="36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  <a:p>
            <a:r>
              <a:rPr lang="en-US" altLang="zh-CN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3.What food will they find and eat?</a:t>
            </a:r>
            <a:endParaRPr lang="en-US" altLang="zh-CN" sz="36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838001" y="1467695"/>
            <a:ext cx="2964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14-15</a:t>
            </a:r>
            <a:endParaRPr lang="zh-CN" altLang="en-US" sz="4400" dirty="0"/>
          </a:p>
        </p:txBody>
      </p:sp>
      <p:pic>
        <p:nvPicPr>
          <p:cNvPr id="8194" name="Picture 2" descr="D:\9 读物 新西兰\Package 3 全部\多维第3级\多维阅读第3级-出血不带角线 jpg\9黑猩猩头领\9黑猩猩头领_页面_1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613910" y="2294890"/>
            <a:ext cx="2964815" cy="4337685"/>
          </a:xfrm>
          <a:prstGeom prst="rect">
            <a:avLst/>
          </a:prstGeom>
          <a:noFill/>
        </p:spPr>
      </p:pic>
      <p:pic>
        <p:nvPicPr>
          <p:cNvPr id="8195" name="Picture 3" descr="D:\9 读物 新西兰\Package 3 全部\多维第3级\多维阅读第3级-出血不带角线 jpg\9黑猩猩头领\9黑猩猩头领_页面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610" y="2294255"/>
            <a:ext cx="2964815" cy="4338320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7876540" y="3044825"/>
            <a:ext cx="4315460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1.What are they doing now?</a:t>
            </a:r>
            <a:endParaRPr lang="en-US" altLang="zh-CN" sz="36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  <a:p>
            <a:r>
              <a:rPr lang="en-US" altLang="zh-CN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2.</a:t>
            </a:r>
            <a:r>
              <a:rPr lang="en-US" altLang="zh-CN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  <a:sym typeface="+mn-ea"/>
              </a:rPr>
              <a:t>Where do they sleep?</a:t>
            </a:r>
            <a:endParaRPr lang="en-US" altLang="zh-CN" sz="36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  <a:p>
            <a:r>
              <a:rPr lang="en-US" altLang="zh-CN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3.</a:t>
            </a:r>
            <a:r>
              <a:rPr lang="en-US" altLang="zh-CN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  <a:sym typeface="+mn-ea"/>
              </a:rPr>
              <a:t>Is there any danger?Why?</a:t>
            </a:r>
            <a:endParaRPr lang="en-US" altLang="zh-CN" sz="36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Please complete the diagram to show what happened in the story.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2" y="1802882"/>
            <a:ext cx="10028420" cy="485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Talk and share in groups.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2" y="1465495"/>
            <a:ext cx="10259517" cy="5190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Talk again.</a:t>
            </a:r>
            <a:endParaRPr lang="zh-CN" altLang="en-US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89015" y="334963"/>
            <a:ext cx="3743325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Homework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394063" y="1690688"/>
            <a:ext cx="11297194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zh-CN" altLang="zh-CN" sz="3600" kern="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600" kern="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3600" kern="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600" kern="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Talk about the gorillas with your family or your   </a:t>
            </a:r>
            <a:endParaRPr lang="en-US" altLang="zh-CN" sz="3600" kern="0" dirty="0" smtClean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3600" kern="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friends.</a:t>
            </a:r>
            <a:endParaRPr lang="zh-CN" altLang="zh-CN" sz="3600" kern="100" dirty="0">
              <a:latin typeface="Calibri" panose="020F0502020204030204" pitchFamily="34" charset="0"/>
              <a:ea typeface="宋体" panose="02010600030101010101" pitchFamily="2" charset="-122"/>
              <a:cs typeface="黑体" panose="02010609060101010101" charset="-122"/>
            </a:endParaRPr>
          </a:p>
          <a:p>
            <a:r>
              <a:rPr lang="zh-CN" altLang="zh-CN" sz="3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36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6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Try to get more information about the gorillas.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Guessing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1803748" y="2098179"/>
            <a:ext cx="479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animal is it?</a:t>
            </a:r>
            <a:endParaRPr lang="zh-CN" altLang="en-US" sz="3600" b="1" dirty="0"/>
          </a:p>
        </p:txBody>
      </p:sp>
      <p:pic>
        <p:nvPicPr>
          <p:cNvPr id="12" name="老虎叫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371.113281"/>
                </p14:media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4" y="3842327"/>
            <a:ext cx="4759195" cy="2770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Guessing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803748" y="2098179"/>
            <a:ext cx="479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animal is it?</a:t>
            </a:r>
            <a:endParaRPr lang="zh-CN" altLang="en-US" sz="3600" b="1" dirty="0"/>
          </a:p>
        </p:txBody>
      </p:sp>
      <p:pic>
        <p:nvPicPr>
          <p:cNvPr id="3" name="569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5634182" y="3457708"/>
            <a:ext cx="461818" cy="40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853" y="2918691"/>
            <a:ext cx="3771596" cy="3717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Guessing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803748" y="2098179"/>
            <a:ext cx="479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animal is it?</a:t>
            </a:r>
            <a:endParaRPr lang="zh-CN" altLang="en-US" sz="3600" b="1" dirty="0"/>
          </a:p>
        </p:txBody>
      </p:sp>
      <p:pic>
        <p:nvPicPr>
          <p:cNvPr id="3" name="122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64" y="3355109"/>
            <a:ext cx="5254336" cy="3502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Guessing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803748" y="2098179"/>
            <a:ext cx="479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animal is it?</a:t>
            </a:r>
            <a:endParaRPr lang="zh-CN" altLang="en-US" sz="3600" b="1" dirty="0"/>
          </a:p>
        </p:txBody>
      </p:sp>
      <p:pic>
        <p:nvPicPr>
          <p:cNvPr id="7" name="15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8" name="AutoShape 2" descr="See the source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3059545"/>
            <a:ext cx="65024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48" y="363085"/>
            <a:ext cx="9039602" cy="621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69" y="1294546"/>
            <a:ext cx="347296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74" y="5244733"/>
            <a:ext cx="2951162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First Reading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079292" y="1690688"/>
            <a:ext cx="10643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will happen to the big gorilla and the other gorillas in this book?</a:t>
            </a:r>
            <a:endParaRPr lang="zh-CN" altLang="en-US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82616" y="2583766"/>
            <a:ext cx="2671396" cy="360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4687" y="2661137"/>
            <a:ext cx="2578345" cy="343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799" y="2585207"/>
            <a:ext cx="2625969" cy="357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73062" y="1"/>
            <a:ext cx="1947963" cy="263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970470" cy="267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4459" y="1249973"/>
            <a:ext cx="3551726" cy="470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7785" y="2469422"/>
            <a:ext cx="2954215" cy="438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6245" y="181610"/>
            <a:ext cx="5339715" cy="1325880"/>
          </a:xfrm>
        </p:spPr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766246" y="1898860"/>
            <a:ext cx="23941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2-5</a:t>
            </a:r>
            <a:endParaRPr lang="zh-CN" altLang="en-US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3059723"/>
            <a:ext cx="2760652" cy="379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8032" y="3105150"/>
            <a:ext cx="27432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7454" y="3130062"/>
            <a:ext cx="2712509" cy="37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2431" y="3141784"/>
            <a:ext cx="2693789" cy="371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本框 2"/>
          <p:cNvSpPr txBox="1"/>
          <p:nvPr/>
        </p:nvSpPr>
        <p:spPr>
          <a:xfrm>
            <a:off x="5997575" y="95885"/>
            <a:ext cx="533908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1.What are the gorillas looking for?</a:t>
            </a:r>
            <a:endParaRPr lang="en-US" altLang="zh-CN" sz="40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  <a:p>
            <a:r>
              <a:rPr lang="en-US" altLang="zh-CN" sz="4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2.Who is the leader of gorillas?</a:t>
            </a:r>
            <a:endParaRPr lang="en-US" altLang="zh-CN" sz="40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  <a:p>
            <a:r>
              <a:rPr lang="en-US" altLang="zh-CN" sz="40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ijaya" panose="020B0604020202020204" charset="0"/>
                <a:cs typeface="Vijaya" panose="020B0604020202020204" charset="0"/>
              </a:rPr>
              <a:t>3.What does the big gorilla have?</a:t>
            </a:r>
            <a:endParaRPr lang="en-US" altLang="zh-CN" sz="40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ijaya" panose="020B0604020202020204" charset="0"/>
              <a:cs typeface="Vijaya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1046</Words>
  <Application>WPS 演示</Application>
  <PresentationFormat>自定义</PresentationFormat>
  <Paragraphs>77</Paragraphs>
  <Slides>17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时尚中黑简体</vt:lpstr>
      <vt:lpstr>黑体</vt:lpstr>
      <vt:lpstr>Calibri</vt:lpstr>
      <vt:lpstr>Times New Roman</vt:lpstr>
      <vt:lpstr>等线 Light</vt:lpstr>
      <vt:lpstr>微软雅黑</vt:lpstr>
      <vt:lpstr>Arial Unicode MS</vt:lpstr>
      <vt:lpstr>等线</vt:lpstr>
      <vt:lpstr>仿宋</vt:lpstr>
      <vt:lpstr>Angsana New</vt:lpstr>
      <vt:lpstr>Arabic Typesetting</vt:lpstr>
      <vt:lpstr>AngsanaUPC</vt:lpstr>
      <vt:lpstr>BrowalliaUPC</vt:lpstr>
      <vt:lpstr>Vijaya</vt:lpstr>
      <vt:lpstr>Office 主题​​</vt:lpstr>
      <vt:lpstr>Big Gorilla </vt:lpstr>
      <vt:lpstr>Guessing</vt:lpstr>
      <vt:lpstr>Guessing</vt:lpstr>
      <vt:lpstr>Guessing</vt:lpstr>
      <vt:lpstr>Guessing</vt:lpstr>
      <vt:lpstr>PowerPoint 演示文稿</vt:lpstr>
      <vt:lpstr>First Reading</vt:lpstr>
      <vt:lpstr>PowerPoint 演示文稿</vt:lpstr>
      <vt:lpstr>Second Reading</vt:lpstr>
      <vt:lpstr>Second Reading</vt:lpstr>
      <vt:lpstr>Second Reading</vt:lpstr>
      <vt:lpstr>Second Reading</vt:lpstr>
      <vt:lpstr>Second Reading</vt:lpstr>
      <vt:lpstr>Please complete the diagram to show what happened in the story.</vt:lpstr>
      <vt:lpstr>Talk and share in groups.</vt:lpstr>
      <vt:lpstr>Talk again.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Crocodile Mother</dc:title>
  <dc:creator>BDFX077</dc:creator>
  <cp:lastModifiedBy>Administrator</cp:lastModifiedBy>
  <cp:revision>92</cp:revision>
  <dcterms:created xsi:type="dcterms:W3CDTF">2018-10-14T02:37:00Z</dcterms:created>
  <dcterms:modified xsi:type="dcterms:W3CDTF">2021-08-13T03:31:14Z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F7D466FB2E4C4813AF3BC9EAC75C5B58</vt:lpwstr>
  </property>
  <property fmtid="{D5CDD505-2E9C-101B-9397-08002B2CF9AE}" pid="3" name="KSOProductBuildVer">
    <vt:lpwstr>2052-11.1.0.10700</vt:lpwstr>
  </property>
</Properties>
</file>