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7556500" cy="10693400"/>
  <p:notesSz cx="7556500" cy="10693400"/>
  <p:custDataLst>
    <p:tags r:id="rId4"/>
  </p:custDataLst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1206" y="-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宋体" panose="02010600030101010101" pitchFamily="2" charset="-122"/>
                <a:cs typeface="宋体" panose="02010600030101010101" pitchFamily="2" charset="-122"/>
              </a:defRPr>
            </a:lvl1pPr>
          </a:lstStyle>
          <a:p>
            <a:pPr marL="12700">
              <a:lnSpc>
                <a:spcPts val="1055"/>
              </a:lnSpc>
            </a:pPr>
            <a:r>
              <a:rPr dirty="0"/>
              <a:t>上海博寰教育科技有限公司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3/31/2019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宋体" panose="02010600030101010101" pitchFamily="2" charset="-122"/>
                <a:cs typeface="宋体" panose="02010600030101010101" pitchFamily="2" charset="-122"/>
              </a:defRPr>
            </a:lvl1pPr>
          </a:lstStyle>
          <a:p>
            <a:pPr marL="12700">
              <a:lnSpc>
                <a:spcPts val="1055"/>
              </a:lnSpc>
            </a:pPr>
            <a:r>
              <a:rPr dirty="0"/>
              <a:t>上海博寰教育科技有限公司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3/31/2019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宋体" panose="02010600030101010101" pitchFamily="2" charset="-122"/>
                <a:cs typeface="宋体" panose="02010600030101010101" pitchFamily="2" charset="-122"/>
              </a:defRPr>
            </a:lvl1pPr>
          </a:lstStyle>
          <a:p>
            <a:pPr marL="12700">
              <a:lnSpc>
                <a:spcPts val="1055"/>
              </a:lnSpc>
            </a:pPr>
            <a:r>
              <a:rPr dirty="0"/>
              <a:t>上海博寰教育科技有限公司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3/31/2019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宋体" panose="02010600030101010101" pitchFamily="2" charset="-122"/>
                <a:cs typeface="宋体" panose="02010600030101010101" pitchFamily="2" charset="-122"/>
              </a:defRPr>
            </a:lvl1pPr>
          </a:lstStyle>
          <a:p>
            <a:pPr marL="12700">
              <a:lnSpc>
                <a:spcPts val="1055"/>
              </a:lnSpc>
            </a:pPr>
            <a:r>
              <a:rPr dirty="0"/>
              <a:t>上海博寰教育科技有限公司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3/31/2019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宋体" panose="02010600030101010101" pitchFamily="2" charset="-122"/>
                <a:cs typeface="宋体" panose="02010600030101010101" pitchFamily="2" charset="-122"/>
              </a:defRPr>
            </a:lvl1pPr>
          </a:lstStyle>
          <a:p>
            <a:pPr marL="12700">
              <a:lnSpc>
                <a:spcPts val="1055"/>
              </a:lnSpc>
            </a:pPr>
            <a:r>
              <a:rPr dirty="0"/>
              <a:t>上海博寰教育科技有限公司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3/31/2019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33425" y="142912"/>
            <a:ext cx="2405253" cy="36432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904870" y="10194361"/>
            <a:ext cx="1397000" cy="1397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chemeClr val="tx1"/>
                </a:solidFill>
                <a:latin typeface="宋体" panose="02010600030101010101" pitchFamily="2" charset="-122"/>
                <a:cs typeface="宋体" panose="02010600030101010101" pitchFamily="2" charset="-122"/>
              </a:defRPr>
            </a:lvl1pPr>
          </a:lstStyle>
          <a:p>
            <a:pPr marL="12700">
              <a:lnSpc>
                <a:spcPts val="1055"/>
              </a:lnSpc>
            </a:pPr>
            <a:r>
              <a:rPr dirty="0"/>
              <a:t>上海博寰教育科技有限公司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3/31/2019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bkid.cn/" TargetMode="Externa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bkid.cn/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381000" y="608075"/>
          <a:ext cx="6804659" cy="95577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0380"/>
                <a:gridCol w="1727200"/>
                <a:gridCol w="3689350"/>
                <a:gridCol w="887729"/>
              </a:tblGrid>
              <a:tr h="242315">
                <a:tc gridSpan="3">
                  <a:txBody>
                    <a:bodyPr/>
                    <a:lstStyle/>
                    <a:p>
                      <a:pPr marL="7620" marR="3175" algn="ctr">
                        <a:lnSpc>
                          <a:spcPct val="100000"/>
                        </a:lnSpc>
                        <a:spcBef>
                          <a:spcPts val="215"/>
                        </a:spcBef>
                        <a:tabLst>
                          <a:tab pos="312420" algn="l"/>
                          <a:tab pos="617220" algn="l"/>
                        </a:tabLst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筹	备	期</a:t>
                      </a:r>
                      <a:endParaRPr sz="1200" dirty="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27305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  <a:solidFill>
                      <a:srgbClr val="4F81B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  <a:solidFill>
                      <a:srgbClr val="4F81BB"/>
                    </a:solidFill>
                  </a:tcPr>
                </a:tc>
              </a:tr>
              <a:tr h="247142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序号</a:t>
                      </a:r>
                      <a:endParaRPr sz="12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22860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686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品项</a:t>
                      </a:r>
                      <a:endParaRPr sz="12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22860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marR="3175" algn="ctr">
                        <a:lnSpc>
                          <a:spcPct val="100000"/>
                        </a:lnSpc>
                        <a:spcBef>
                          <a:spcPts val="180"/>
                        </a:spcBef>
                        <a:tabLst>
                          <a:tab pos="310515" algn="l"/>
                        </a:tabLst>
                      </a:pPr>
                      <a:r>
                        <a:rPr sz="1200" b="1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内	容</a:t>
                      </a:r>
                      <a:endParaRPr sz="12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22860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843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200" b="1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执行单位</a:t>
                      </a:r>
                      <a:endParaRPr sz="12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24130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</a:tr>
              <a:tr h="413003">
                <a:tc>
                  <a:txBody>
                    <a:bodyPr/>
                    <a:lstStyle/>
                    <a:p>
                      <a:pPr marL="126365"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r>
                        <a:rPr sz="1100" spc="-5" dirty="0">
                          <a:latin typeface="Verdana" panose="020B0604030504040204"/>
                          <a:cs typeface="Verdana" panose="020B0604030504040204"/>
                        </a:rPr>
                        <a:t>X1</a:t>
                      </a:r>
                      <a:endParaRPr sz="11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128270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校址审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核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确认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128270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marR="45085">
                        <a:lnSpc>
                          <a:spcPts val="1600"/>
                        </a:lnSpc>
                        <a:spcBef>
                          <a:spcPts val="25"/>
                        </a:spcBef>
                      </a:pP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根据相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关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重要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数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据，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对每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个候选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校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址做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详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绅测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评，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根据实地 考察和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测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评表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评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分来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选择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最优的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校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址。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3175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3045"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商务部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128270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</a:tr>
              <a:tr h="361188">
                <a:tc>
                  <a:txBody>
                    <a:bodyPr/>
                    <a:lstStyle/>
                    <a:p>
                      <a:pPr marL="161290">
                        <a:lnSpc>
                          <a:spcPct val="100000"/>
                        </a:lnSpc>
                        <a:spcBef>
                          <a:spcPts val="735"/>
                        </a:spcBef>
                      </a:pPr>
                      <a:r>
                        <a:rPr sz="1100" spc="-5" dirty="0">
                          <a:latin typeface="Verdana" panose="020B0604030504040204"/>
                          <a:cs typeface="Verdana" panose="020B0604030504040204"/>
                        </a:rPr>
                        <a:t>X2</a:t>
                      </a:r>
                      <a:endParaRPr sz="11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93345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>
                        <a:lnSpc>
                          <a:spcPct val="100000"/>
                        </a:lnSpc>
                        <a:spcBef>
                          <a:spcPts val="735"/>
                        </a:spcBef>
                      </a:pP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物业谈判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93345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marR="64770">
                        <a:lnSpc>
                          <a:spcPts val="1400"/>
                        </a:lnSpc>
                        <a:spcBef>
                          <a:spcPts val="20"/>
                        </a:spcBef>
                      </a:pP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协劣和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物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业商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谈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物业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合同</a:t>
                      </a:r>
                      <a:r>
                        <a:rPr sz="1100" spc="-8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，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包括免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租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期的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长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短</a:t>
                      </a:r>
                      <a:r>
                        <a:rPr sz="1100" spc="-8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，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户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外广告位 的争叏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以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及后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期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开业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后的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宣传地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点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的设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立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等。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2540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2565">
                        <a:lnSpc>
                          <a:spcPct val="100000"/>
                        </a:lnSpc>
                        <a:spcBef>
                          <a:spcPts val="735"/>
                        </a:spcBef>
                      </a:pP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商务部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93345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</a:tr>
              <a:tr h="362711">
                <a:tc>
                  <a:txBody>
                    <a:bodyPr/>
                    <a:lstStyle/>
                    <a:p>
                      <a:pPr marL="126365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sz="1100" spc="-5" dirty="0">
                          <a:latin typeface="Verdana" panose="020B0604030504040204"/>
                          <a:cs typeface="Verdana" panose="020B0604030504040204"/>
                        </a:rPr>
                        <a:t>X3</a:t>
                      </a:r>
                      <a:endParaRPr sz="11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94615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室外灯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箱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和标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牌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设计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确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立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94615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marR="67310">
                        <a:lnSpc>
                          <a:spcPts val="1400"/>
                        </a:lnSpc>
                        <a:spcBef>
                          <a:spcPts val="20"/>
                        </a:spcBef>
                      </a:pP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协劣投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资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人和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物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业沟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通申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请室外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的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灯箱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和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标牌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地点</a:t>
                      </a:r>
                      <a:r>
                        <a:rPr sz="1100" spc="-16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，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设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计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幵 定稿。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2540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2565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商务部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94615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</a:tr>
              <a:tr h="361188">
                <a:tc>
                  <a:txBody>
                    <a:bodyPr/>
                    <a:lstStyle/>
                    <a:p>
                      <a:pPr marL="126365">
                        <a:lnSpc>
                          <a:spcPct val="100000"/>
                        </a:lnSpc>
                        <a:spcBef>
                          <a:spcPts val="735"/>
                        </a:spcBef>
                      </a:pPr>
                      <a:r>
                        <a:rPr sz="1100" spc="-5" dirty="0">
                          <a:latin typeface="Verdana" panose="020B0604030504040204"/>
                          <a:cs typeface="Verdana" panose="020B0604030504040204"/>
                        </a:rPr>
                        <a:t>X4</a:t>
                      </a:r>
                      <a:endParaRPr sz="11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93345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>
                        <a:lnSpc>
                          <a:spcPct val="100000"/>
                        </a:lnSpc>
                        <a:spcBef>
                          <a:spcPts val="735"/>
                        </a:spcBef>
                      </a:pP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投资人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培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训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93345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marR="46355">
                        <a:lnSpc>
                          <a:spcPts val="1400"/>
                        </a:lnSpc>
                        <a:spcBef>
                          <a:spcPts val="20"/>
                        </a:spcBef>
                      </a:pP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理解艾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比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岛品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牌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理念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，各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课程设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置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，系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统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使用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，运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营管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理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，  组细架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构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和成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本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运营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核算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等。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2540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2565">
                        <a:lnSpc>
                          <a:spcPct val="100000"/>
                        </a:lnSpc>
                        <a:spcBef>
                          <a:spcPts val="735"/>
                        </a:spcBef>
                      </a:pP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运营部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93345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</a:tr>
              <a:tr h="363092">
                <a:tc>
                  <a:txBody>
                    <a:bodyPr/>
                    <a:lstStyle/>
                    <a:p>
                      <a:pPr marL="126365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sz="1100" spc="-5" dirty="0">
                          <a:latin typeface="Verdana" panose="020B0604030504040204"/>
                          <a:cs typeface="Verdana" panose="020B0604030504040204"/>
                        </a:rPr>
                        <a:t>X5</a:t>
                      </a:r>
                      <a:endParaRPr sz="11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94615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营业执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照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，办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学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许可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办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理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94615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marR="64770">
                        <a:lnSpc>
                          <a:spcPts val="1400"/>
                        </a:lnSpc>
                        <a:spcBef>
                          <a:spcPts val="20"/>
                        </a:spcBef>
                      </a:pP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根据当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地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的教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育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政策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和消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防政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策</a:t>
                      </a:r>
                      <a:r>
                        <a:rPr sz="1100" spc="-16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，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指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导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投资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人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创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立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公司和办 理办学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许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可证。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2540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2565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运营部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94615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</a:tr>
              <a:tr h="236220">
                <a:tc>
                  <a:txBody>
                    <a:bodyPr/>
                    <a:lstStyle/>
                    <a:p>
                      <a:pPr marL="12636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100" spc="-5" dirty="0">
                          <a:latin typeface="Verdana" panose="020B0604030504040204"/>
                          <a:cs typeface="Verdana" panose="020B0604030504040204"/>
                        </a:rPr>
                        <a:t>X6</a:t>
                      </a:r>
                      <a:endParaRPr sz="11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30480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校长人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选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确立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30480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marR="31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协劣面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试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审核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幵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确认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校区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校长人选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30480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256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运营部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30480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</a:tr>
              <a:tr h="361187">
                <a:tc>
                  <a:txBody>
                    <a:bodyPr/>
                    <a:lstStyle/>
                    <a:p>
                      <a:pPr marL="126365">
                        <a:lnSpc>
                          <a:spcPct val="100000"/>
                        </a:lnSpc>
                        <a:spcBef>
                          <a:spcPts val="735"/>
                        </a:spcBef>
                      </a:pPr>
                      <a:r>
                        <a:rPr sz="1100" spc="-5" dirty="0">
                          <a:latin typeface="Verdana" panose="020B0604030504040204"/>
                          <a:cs typeface="Verdana" panose="020B0604030504040204"/>
                        </a:rPr>
                        <a:t>X7</a:t>
                      </a:r>
                      <a:endParaRPr sz="11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93345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>
                        <a:lnSpc>
                          <a:spcPct val="100000"/>
                        </a:lnSpc>
                        <a:spcBef>
                          <a:spcPts val="735"/>
                        </a:spcBef>
                      </a:pP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平面设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计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图定稿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93345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marR="185420">
                        <a:lnSpc>
                          <a:spcPts val="1400"/>
                        </a:lnSpc>
                        <a:spcBef>
                          <a:spcPts val="20"/>
                        </a:spcBef>
                      </a:pP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协劣投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资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人寻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找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装修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公司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幵一起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完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成空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间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规划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设计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已经平 面设计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图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的确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定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。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2540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2565">
                        <a:lnSpc>
                          <a:spcPct val="100000"/>
                        </a:lnSpc>
                        <a:spcBef>
                          <a:spcPts val="735"/>
                        </a:spcBef>
                      </a:pP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运营部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93345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</a:tr>
              <a:tr h="234695">
                <a:tc>
                  <a:txBody>
                    <a:bodyPr/>
                    <a:lstStyle/>
                    <a:p>
                      <a:pPr marL="12636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100" spc="-5" dirty="0">
                          <a:latin typeface="Verdana" panose="020B0604030504040204"/>
                          <a:cs typeface="Verdana" panose="020B0604030504040204"/>
                        </a:rPr>
                        <a:t>X8</a:t>
                      </a:r>
                      <a:endParaRPr sz="11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31114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校区人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员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招聘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31114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marR="31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协劣投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资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人铺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设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招聘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渠道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以及首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批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人员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的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面试。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31114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256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运营部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31114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</a:tr>
              <a:tr h="361188">
                <a:tc>
                  <a:txBody>
                    <a:bodyPr/>
                    <a:lstStyle/>
                    <a:p>
                      <a:pPr marL="126365">
                        <a:lnSpc>
                          <a:spcPct val="100000"/>
                        </a:lnSpc>
                        <a:spcBef>
                          <a:spcPts val="735"/>
                        </a:spcBef>
                      </a:pPr>
                      <a:r>
                        <a:rPr sz="1100" spc="-5" dirty="0">
                          <a:latin typeface="Verdana" panose="020B0604030504040204"/>
                          <a:cs typeface="Verdana" panose="020B0604030504040204"/>
                        </a:rPr>
                        <a:t>X9</a:t>
                      </a:r>
                      <a:endParaRPr sz="11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93345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>
                        <a:lnSpc>
                          <a:spcPct val="100000"/>
                        </a:lnSpc>
                        <a:spcBef>
                          <a:spcPts val="735"/>
                        </a:spcBef>
                      </a:pP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市场调查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93345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marR="63500">
                        <a:lnSpc>
                          <a:spcPts val="1400"/>
                        </a:lnSpc>
                        <a:spcBef>
                          <a:spcPts val="20"/>
                        </a:spcBef>
                      </a:pP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进行当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地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市场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调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查</a:t>
                      </a:r>
                      <a:r>
                        <a:rPr sz="1100" spc="-8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，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同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业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竞争调查</a:t>
                      </a:r>
                      <a:r>
                        <a:rPr sz="1100" spc="-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，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幵提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供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详绅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的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市场调查 表，初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步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确定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价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格框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架及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当地主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要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开设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的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课程。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2540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2565">
                        <a:lnSpc>
                          <a:spcPct val="100000"/>
                        </a:lnSpc>
                        <a:spcBef>
                          <a:spcPts val="735"/>
                        </a:spcBef>
                      </a:pP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运营部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93345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</a:tr>
              <a:tr h="362711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sz="1100" spc="-5" dirty="0">
                          <a:latin typeface="Verdana" panose="020B0604030504040204"/>
                          <a:cs typeface="Verdana" panose="020B0604030504040204"/>
                        </a:rPr>
                        <a:t>X10</a:t>
                      </a:r>
                      <a:endParaRPr sz="11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94615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物资采购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94615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>
                        <a:lnSpc>
                          <a:spcPts val="1390"/>
                        </a:lnSpc>
                        <a:spcBef>
                          <a:spcPts val="40"/>
                        </a:spcBef>
                      </a:pP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介绍公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司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的所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有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相关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周边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产品</a:t>
                      </a:r>
                      <a:r>
                        <a:rPr sz="1100" spc="-18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，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如</a:t>
                      </a:r>
                      <a:r>
                        <a:rPr sz="1100" spc="-19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：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工作</a:t>
                      </a:r>
                      <a:r>
                        <a:rPr sz="1100" spc="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服</a:t>
                      </a:r>
                      <a:r>
                        <a:rPr sz="1100" spc="-19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，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教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材</a:t>
                      </a:r>
                      <a:r>
                        <a:rPr sz="1100" spc="-18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，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教具等。 合理设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计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首批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需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采购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的产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品及数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量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。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5080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2565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运营部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94615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</a:tr>
              <a:tr h="361188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735"/>
                        </a:spcBef>
                      </a:pPr>
                      <a:r>
                        <a:rPr sz="1100" spc="-5" dirty="0">
                          <a:latin typeface="Verdana" panose="020B0604030504040204"/>
                          <a:cs typeface="Verdana" panose="020B0604030504040204"/>
                        </a:rPr>
                        <a:t>X11</a:t>
                      </a:r>
                      <a:endParaRPr sz="11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93345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>
                        <a:lnSpc>
                          <a:spcPct val="100000"/>
                        </a:lnSpc>
                        <a:spcBef>
                          <a:spcPts val="735"/>
                        </a:spcBef>
                      </a:pP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宣传用品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93345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marR="169545">
                        <a:lnSpc>
                          <a:spcPts val="1400"/>
                        </a:lnSpc>
                        <a:spcBef>
                          <a:spcPts val="20"/>
                        </a:spcBef>
                      </a:pP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根据总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部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给予</a:t>
                      </a:r>
                      <a:r>
                        <a:rPr sz="1100" spc="-1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的</a:t>
                      </a:r>
                      <a:r>
                        <a:rPr sz="1100" dirty="0">
                          <a:latin typeface="Verdana" panose="020B0604030504040204"/>
                          <a:cs typeface="Verdana" panose="020B0604030504040204"/>
                        </a:rPr>
                        <a:t>AI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文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件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印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制宣传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单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页以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便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做户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外推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广的时 候可以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使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用。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2540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2565">
                        <a:lnSpc>
                          <a:spcPct val="100000"/>
                        </a:lnSpc>
                        <a:spcBef>
                          <a:spcPts val="735"/>
                        </a:spcBef>
                      </a:pP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运营部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93345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</a:tr>
              <a:tr h="362965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sz="1100" spc="-5" dirty="0">
                          <a:latin typeface="Verdana" panose="020B0604030504040204"/>
                          <a:cs typeface="Verdana" panose="020B0604030504040204"/>
                        </a:rPr>
                        <a:t>X12</a:t>
                      </a:r>
                      <a:endParaRPr sz="11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95250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设备及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网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络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95250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协劣校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区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完成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相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关设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备的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采购</a:t>
                      </a:r>
                      <a:r>
                        <a:rPr sz="1100" spc="-24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。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包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括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电子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白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板</a:t>
                      </a:r>
                      <a:r>
                        <a:rPr sz="1100" spc="-24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，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宽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带</a:t>
                      </a:r>
                      <a:r>
                        <a:rPr sz="1100" spc="-24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，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电话，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marL="2540" marR="3175">
                        <a:lnSpc>
                          <a:spcPts val="1310"/>
                        </a:lnSpc>
                        <a:spcBef>
                          <a:spcPts val="75"/>
                        </a:spcBef>
                      </a:pPr>
                      <a:r>
                        <a:rPr sz="1100" spc="-5" dirty="0">
                          <a:latin typeface="Verdana" panose="020B0604030504040204"/>
                          <a:cs typeface="Verdana" panose="020B0604030504040204"/>
                        </a:rPr>
                        <a:t>POS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机等。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6350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2565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运营部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95250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</a:tr>
              <a:tr h="361188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735"/>
                        </a:spcBef>
                      </a:pPr>
                      <a:r>
                        <a:rPr sz="1100" spc="-5" dirty="0">
                          <a:latin typeface="Verdana" panose="020B0604030504040204"/>
                          <a:cs typeface="Verdana" panose="020B0604030504040204"/>
                        </a:rPr>
                        <a:t>X13</a:t>
                      </a:r>
                      <a:endParaRPr sz="11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93345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>
                        <a:lnSpc>
                          <a:spcPct val="100000"/>
                        </a:lnSpc>
                        <a:spcBef>
                          <a:spcPts val="735"/>
                        </a:spcBef>
                      </a:pP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初级培训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93345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marR="46355">
                        <a:lnSpc>
                          <a:spcPts val="1400"/>
                        </a:lnSpc>
                        <a:spcBef>
                          <a:spcPts val="20"/>
                        </a:spcBef>
                      </a:pP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开业前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所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有员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工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赴上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海总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部进行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培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训</a:t>
                      </a:r>
                      <a:r>
                        <a:rPr sz="1100" spc="-17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，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针对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校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区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员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工丌同的 职位做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丌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同的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培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训（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培训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内容包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括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市场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，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销售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，教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务端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）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。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2540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2565">
                        <a:lnSpc>
                          <a:spcPct val="100000"/>
                        </a:lnSpc>
                        <a:spcBef>
                          <a:spcPts val="735"/>
                        </a:spcBef>
                      </a:pP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运营部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93345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</a:tr>
              <a:tr h="23469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100" spc="-5" dirty="0">
                          <a:latin typeface="Verdana" panose="020B0604030504040204"/>
                          <a:cs typeface="Verdana" panose="020B0604030504040204"/>
                        </a:rPr>
                        <a:t>X14</a:t>
                      </a:r>
                      <a:endParaRPr sz="11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30480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保险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30480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marR="31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协劣校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区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完成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场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地险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的购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买。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30480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256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运营部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30480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</a:tr>
              <a:tr h="23469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100" spc="-5" dirty="0">
                          <a:latin typeface="Verdana" panose="020B0604030504040204"/>
                          <a:cs typeface="Verdana" panose="020B0604030504040204"/>
                        </a:rPr>
                        <a:t>X15</a:t>
                      </a:r>
                      <a:endParaRPr sz="11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31114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系统使用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31114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marR="31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培训校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区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人员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在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筹备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期时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会用到的</a:t>
                      </a:r>
                      <a:r>
                        <a:rPr sz="1100" spc="-10" dirty="0">
                          <a:latin typeface="Verdana" panose="020B0604030504040204"/>
                          <a:cs typeface="Verdana" panose="020B0604030504040204"/>
                        </a:rPr>
                        <a:t>51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微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校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系统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的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内容。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31114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256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运营部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31114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</a:tr>
              <a:tr h="236219">
                <a:tc gridSpan="3">
                  <a:txBody>
                    <a:bodyPr/>
                    <a:lstStyle/>
                    <a:p>
                      <a:pPr marL="7620" marR="3175" algn="ctr">
                        <a:lnSpc>
                          <a:spcPct val="100000"/>
                        </a:lnSpc>
                        <a:spcBef>
                          <a:spcPts val="190"/>
                        </a:spcBef>
                        <a:tabLst>
                          <a:tab pos="312420" algn="l"/>
                          <a:tab pos="617220" algn="l"/>
                        </a:tabLst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开	业	期</a:t>
                      </a:r>
                      <a:endParaRPr sz="12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24130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  <a:solidFill>
                      <a:srgbClr val="4F81B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  <a:solidFill>
                      <a:srgbClr val="4F81BB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130810">
                        <a:lnSpc>
                          <a:spcPts val="1300"/>
                        </a:lnSpc>
                        <a:spcBef>
                          <a:spcPts val="40"/>
                        </a:spcBef>
                      </a:pPr>
                      <a:r>
                        <a:rPr sz="1100" dirty="0">
                          <a:latin typeface="Verdana" panose="020B0604030504040204"/>
                          <a:cs typeface="Verdana" panose="020B0604030504040204"/>
                        </a:rPr>
                        <a:t>Y1</a:t>
                      </a:r>
                      <a:endParaRPr sz="11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5080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>
                        <a:lnSpc>
                          <a:spcPts val="1300"/>
                        </a:lnSpc>
                        <a:spcBef>
                          <a:spcPts val="40"/>
                        </a:spcBef>
                      </a:pP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升级培训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5080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marR="3175">
                        <a:lnSpc>
                          <a:spcPts val="1300"/>
                        </a:lnSpc>
                        <a:spcBef>
                          <a:spcPts val="40"/>
                        </a:spcBef>
                      </a:pP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运营督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导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下校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区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做进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阶的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员工培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训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。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5080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2565">
                        <a:lnSpc>
                          <a:spcPts val="1300"/>
                        </a:lnSpc>
                        <a:spcBef>
                          <a:spcPts val="40"/>
                        </a:spcBef>
                      </a:pP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运营部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5080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</a:tr>
              <a:tr h="363093">
                <a:tc>
                  <a:txBody>
                    <a:bodyPr/>
                    <a:lstStyle/>
                    <a:p>
                      <a:pPr marL="130810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sz="1100" dirty="0">
                          <a:latin typeface="Verdana" panose="020B0604030504040204"/>
                          <a:cs typeface="Verdana" panose="020B0604030504040204"/>
                        </a:rPr>
                        <a:t>Y2</a:t>
                      </a:r>
                      <a:endParaRPr sz="11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94615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marR="57785">
                        <a:lnSpc>
                          <a:spcPts val="1390"/>
                        </a:lnSpc>
                        <a:spcBef>
                          <a:spcPts val="40"/>
                        </a:spcBef>
                      </a:pPr>
                      <a:r>
                        <a:rPr sz="1100" spc="9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开业活劢</a:t>
                      </a:r>
                      <a:r>
                        <a:rPr sz="1100" spc="8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和</a:t>
                      </a:r>
                      <a:r>
                        <a:rPr sz="1100" spc="9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促销</a:t>
                      </a:r>
                      <a:r>
                        <a:rPr sz="1100" spc="8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方</a:t>
                      </a:r>
                      <a:r>
                        <a:rPr sz="1100" spc="9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案</a:t>
                      </a:r>
                      <a:r>
                        <a:rPr sz="1100" spc="8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的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制 定幵执行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5080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118110">
                        <a:lnSpc>
                          <a:spcPts val="1390"/>
                        </a:lnSpc>
                        <a:spcBef>
                          <a:spcPts val="40"/>
                        </a:spcBef>
                      </a:pP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根据市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调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结果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和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本地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的特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性，定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制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校区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开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业活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劢和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促销方 案，根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据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方案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执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行，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以保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证开业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时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候的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人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气及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营业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金额。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5080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6220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运营部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94615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</a:tr>
              <a:tr h="463296">
                <a:tc>
                  <a:txBody>
                    <a:bodyPr/>
                    <a:lstStyle/>
                    <a:p>
                      <a:pPr marL="130810">
                        <a:lnSpc>
                          <a:spcPct val="100000"/>
                        </a:lnSpc>
                        <a:spcBef>
                          <a:spcPts val="1140"/>
                        </a:spcBef>
                      </a:pPr>
                      <a:r>
                        <a:rPr sz="1100" dirty="0">
                          <a:latin typeface="Verdana" panose="020B0604030504040204"/>
                          <a:cs typeface="Verdana" panose="020B0604030504040204"/>
                        </a:rPr>
                        <a:t>Y3</a:t>
                      </a:r>
                      <a:endParaRPr sz="11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144780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>
                        <a:lnSpc>
                          <a:spcPct val="100000"/>
                        </a:lnSpc>
                        <a:spcBef>
                          <a:spcPts val="1140"/>
                        </a:spcBef>
                      </a:pP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公开课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演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练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144780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118110">
                        <a:lnSpc>
                          <a:spcPct val="106000"/>
                        </a:lnSpc>
                        <a:spcBef>
                          <a:spcPts val="350"/>
                        </a:spcBef>
                      </a:pP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促进更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好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的招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生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转化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率，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运营督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导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当面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审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核老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师端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公开课 的授课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流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程以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及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销售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人员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的谈单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流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程。</a:t>
                      </a:r>
                    </a:p>
                  </a:txBody>
                  <a:tcPr marL="0" marR="0" marT="44450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6220">
                        <a:lnSpc>
                          <a:spcPct val="100000"/>
                        </a:lnSpc>
                        <a:spcBef>
                          <a:spcPts val="1140"/>
                        </a:spcBef>
                      </a:pP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运营部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144780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</a:tr>
              <a:tr h="361187">
                <a:tc>
                  <a:txBody>
                    <a:bodyPr/>
                    <a:lstStyle/>
                    <a:p>
                      <a:pPr marL="130810">
                        <a:lnSpc>
                          <a:spcPct val="100000"/>
                        </a:lnSpc>
                        <a:spcBef>
                          <a:spcPts val="735"/>
                        </a:spcBef>
                      </a:pPr>
                      <a:r>
                        <a:rPr sz="1100" dirty="0">
                          <a:latin typeface="Verdana" panose="020B0604030504040204"/>
                          <a:cs typeface="Verdana" panose="020B0604030504040204"/>
                        </a:rPr>
                        <a:t>Y4</a:t>
                      </a:r>
                      <a:endParaRPr sz="11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93345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>
                        <a:lnSpc>
                          <a:spcPct val="100000"/>
                        </a:lnSpc>
                        <a:spcBef>
                          <a:spcPts val="735"/>
                        </a:spcBef>
                      </a:pP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开业支持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93345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ts val="1390"/>
                        </a:lnSpc>
                        <a:spcBef>
                          <a:spcPts val="25"/>
                        </a:spcBef>
                      </a:pP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开业支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持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内容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包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括员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工激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励，周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末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试</a:t>
                      </a:r>
                      <a:r>
                        <a:rPr sz="1100" spc="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听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梳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理，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问题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的収现 及解决</a:t>
                      </a:r>
                      <a:r>
                        <a:rPr sz="1100" spc="-8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，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流程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的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优化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等</a:t>
                      </a:r>
                      <a:r>
                        <a:rPr sz="1100" spc="-8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。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以确保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校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区能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够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有条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丌紊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的开立。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3175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7490">
                        <a:lnSpc>
                          <a:spcPct val="100000"/>
                        </a:lnSpc>
                        <a:spcBef>
                          <a:spcPts val="735"/>
                        </a:spcBef>
                      </a:pP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运营部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93345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</a:tr>
              <a:tr h="184404">
                <a:tc>
                  <a:txBody>
                    <a:bodyPr/>
                    <a:lstStyle/>
                    <a:p>
                      <a:pPr marL="130810">
                        <a:lnSpc>
                          <a:spcPts val="1310"/>
                        </a:lnSpc>
                        <a:spcBef>
                          <a:spcPts val="40"/>
                        </a:spcBef>
                      </a:pPr>
                      <a:r>
                        <a:rPr sz="1100" dirty="0">
                          <a:latin typeface="Verdana" panose="020B0604030504040204"/>
                          <a:cs typeface="Verdana" panose="020B0604030504040204"/>
                        </a:rPr>
                        <a:t>Y5</a:t>
                      </a:r>
                      <a:endParaRPr sz="11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5080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>
                        <a:lnSpc>
                          <a:spcPts val="1310"/>
                        </a:lnSpc>
                        <a:spcBef>
                          <a:spcPts val="40"/>
                        </a:spcBef>
                      </a:pP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校区装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修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验收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5080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 marR="3175">
                        <a:lnSpc>
                          <a:spcPts val="1310"/>
                        </a:lnSpc>
                        <a:spcBef>
                          <a:spcPts val="40"/>
                        </a:spcBef>
                      </a:pP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对软硬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装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的检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查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及补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缺，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做最后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的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调整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迎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接开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业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。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5080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7490">
                        <a:lnSpc>
                          <a:spcPts val="1310"/>
                        </a:lnSpc>
                        <a:spcBef>
                          <a:spcPts val="40"/>
                        </a:spcBef>
                      </a:pP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运营部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5080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</a:tr>
              <a:tr h="184403">
                <a:tc>
                  <a:txBody>
                    <a:bodyPr/>
                    <a:lstStyle/>
                    <a:p>
                      <a:pPr marL="130810">
                        <a:lnSpc>
                          <a:spcPts val="1310"/>
                        </a:lnSpc>
                        <a:spcBef>
                          <a:spcPts val="40"/>
                        </a:spcBef>
                      </a:pPr>
                      <a:r>
                        <a:rPr sz="1100" dirty="0">
                          <a:latin typeface="Verdana" panose="020B0604030504040204"/>
                          <a:cs typeface="Verdana" panose="020B0604030504040204"/>
                        </a:rPr>
                        <a:t>Y6</a:t>
                      </a:r>
                      <a:endParaRPr sz="11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5080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>
                        <a:lnSpc>
                          <a:spcPts val="1310"/>
                        </a:lnSpc>
                        <a:spcBef>
                          <a:spcPts val="40"/>
                        </a:spcBef>
                      </a:pP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系统使用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5080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 marR="3175">
                        <a:lnSpc>
                          <a:spcPts val="1310"/>
                        </a:lnSpc>
                        <a:spcBef>
                          <a:spcPts val="40"/>
                        </a:spcBef>
                      </a:pP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培训校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区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人员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在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开业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期时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会用到的</a:t>
                      </a:r>
                      <a:r>
                        <a:rPr sz="1100" spc="-5" dirty="0">
                          <a:latin typeface="Verdana" panose="020B0604030504040204"/>
                          <a:cs typeface="Verdana" panose="020B0604030504040204"/>
                        </a:rPr>
                        <a:t>51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微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校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系统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的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内容。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5080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7490">
                        <a:lnSpc>
                          <a:spcPts val="1310"/>
                        </a:lnSpc>
                        <a:spcBef>
                          <a:spcPts val="40"/>
                        </a:spcBef>
                      </a:pP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运营部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5080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</a:tr>
              <a:tr h="234696">
                <a:tc gridSpan="3">
                  <a:txBody>
                    <a:bodyPr/>
                    <a:lstStyle/>
                    <a:p>
                      <a:pPr marL="7620" marR="3175" algn="ctr">
                        <a:lnSpc>
                          <a:spcPct val="100000"/>
                        </a:lnSpc>
                        <a:spcBef>
                          <a:spcPts val="180"/>
                        </a:spcBef>
                        <a:tabLst>
                          <a:tab pos="312420" algn="l"/>
                          <a:tab pos="617220" algn="l"/>
                        </a:tabLst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运	营	期</a:t>
                      </a:r>
                      <a:endParaRPr sz="12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22860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  <a:solidFill>
                      <a:srgbClr val="4F81B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  <a:solidFill>
                      <a:srgbClr val="4F81BB"/>
                    </a:solidFill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126365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Verdana" panose="020B0604030504040204"/>
                          <a:cs typeface="Verdana" panose="020B0604030504040204"/>
                        </a:rPr>
                        <a:t>Z1</a:t>
                      </a:r>
                      <a:endParaRPr sz="11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6350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2540">
                        <a:lnSpc>
                          <a:spcPct val="100000"/>
                        </a:lnSpc>
                      </a:pP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电话沟通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6350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marR="64770">
                        <a:lnSpc>
                          <a:spcPts val="1390"/>
                        </a:lnSpc>
                        <a:spcBef>
                          <a:spcPts val="25"/>
                        </a:spcBef>
                      </a:pP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每周一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次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不校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长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电话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沟通</a:t>
                      </a:r>
                      <a:r>
                        <a:rPr sz="1100" spc="-8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，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每月一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次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不投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资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人电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话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沟通</a:t>
                      </a:r>
                      <a:r>
                        <a:rPr sz="1100" spc="-8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。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沟 通完毕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后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制作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沟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通记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录表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幵収给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校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区</a:t>
                      </a:r>
                      <a:r>
                        <a:rPr sz="1100" spc="-17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，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下次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电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话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可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以就上个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marL="2540" marR="3175">
                        <a:lnSpc>
                          <a:spcPts val="1315"/>
                        </a:lnSpc>
                        <a:spcBef>
                          <a:spcPts val="30"/>
                        </a:spcBef>
                      </a:pP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电话的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内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容做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一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个反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馈跟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踪。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3175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202565">
                        <a:lnSpc>
                          <a:spcPct val="100000"/>
                        </a:lnSpc>
                      </a:pP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运营部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6350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</a:tr>
              <a:tr h="361188">
                <a:tc>
                  <a:txBody>
                    <a:bodyPr/>
                    <a:lstStyle/>
                    <a:p>
                      <a:pPr marL="126365">
                        <a:lnSpc>
                          <a:spcPct val="100000"/>
                        </a:lnSpc>
                        <a:spcBef>
                          <a:spcPts val="735"/>
                        </a:spcBef>
                      </a:pPr>
                      <a:r>
                        <a:rPr sz="1100" spc="-5" dirty="0">
                          <a:latin typeface="Verdana" panose="020B0604030504040204"/>
                          <a:cs typeface="Verdana" panose="020B0604030504040204"/>
                        </a:rPr>
                        <a:t>Z2</a:t>
                      </a:r>
                      <a:endParaRPr sz="11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93345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>
                        <a:lnSpc>
                          <a:spcPct val="100000"/>
                        </a:lnSpc>
                        <a:spcBef>
                          <a:spcPts val="735"/>
                        </a:spcBef>
                      </a:pP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督导下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店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支持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93345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marR="113030">
                        <a:lnSpc>
                          <a:spcPts val="1400"/>
                        </a:lnSpc>
                        <a:spcBef>
                          <a:spcPts val="20"/>
                        </a:spcBef>
                      </a:pP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运营督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导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下店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服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务</a:t>
                      </a:r>
                      <a:r>
                        <a:rPr sz="1100" spc="22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 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根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据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校区的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丌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同情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况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做丌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同的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下店服务 方案</a:t>
                      </a:r>
                      <a:r>
                        <a:rPr sz="1100" spc="22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 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（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根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据加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盟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丌同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项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目有丌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同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免费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的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下店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次数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）。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2540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2565">
                        <a:lnSpc>
                          <a:spcPct val="100000"/>
                        </a:lnSpc>
                        <a:spcBef>
                          <a:spcPts val="735"/>
                        </a:spcBef>
                      </a:pP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运营部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93345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</a:tr>
              <a:tr h="265175">
                <a:tc>
                  <a:txBody>
                    <a:bodyPr/>
                    <a:lstStyle/>
                    <a:p>
                      <a:pPr marL="12636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100" spc="-5" dirty="0">
                          <a:latin typeface="Verdana" panose="020B0604030504040204"/>
                          <a:cs typeface="Verdana" panose="020B0604030504040204"/>
                        </a:rPr>
                        <a:t>Z3</a:t>
                      </a:r>
                      <a:endParaRPr sz="11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线上培训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marR="317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每月四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次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培训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，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每周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一次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的线上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直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播培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训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。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256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运营部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</a:tr>
              <a:tr h="7178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85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12636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Verdana" panose="020B0604030504040204"/>
                          <a:cs typeface="Verdana" panose="020B0604030504040204"/>
                        </a:rPr>
                        <a:t>Z4</a:t>
                      </a:r>
                      <a:endParaRPr sz="11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2540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85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25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运营指导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2540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marR="317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每月的</a:t>
                      </a:r>
                      <a:r>
                        <a:rPr sz="1100" spc="-10" dirty="0">
                          <a:latin typeface="Verdana" panose="020B0604030504040204"/>
                          <a:cs typeface="Verdana" panose="020B0604030504040204"/>
                        </a:rPr>
                        <a:t>1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号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上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交校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区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当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月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的总结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月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报以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及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下月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的计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划月报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marL="2540" marR="64135" algn="just">
                        <a:lnSpc>
                          <a:spcPts val="1400"/>
                        </a:lnSpc>
                        <a:spcBef>
                          <a:spcPts val="50"/>
                        </a:spcBef>
                      </a:pP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（根据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总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部下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収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的模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范填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写</a:t>
                      </a:r>
                      <a:r>
                        <a:rPr sz="1100" spc="-16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，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主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要从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分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析运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营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校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区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的多个关 键数据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来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查找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校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区的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问题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幵解决）</a:t>
                      </a:r>
                      <a:r>
                        <a:rPr sz="1100" spc="-9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 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总部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督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导会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在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每月</a:t>
                      </a:r>
                      <a:r>
                        <a:rPr sz="1100" spc="-10" dirty="0">
                          <a:latin typeface="Verdana" panose="020B0604030504040204"/>
                          <a:cs typeface="Verdana" panose="020B0604030504040204"/>
                        </a:rPr>
                        <a:t>5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号之 前以电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话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或视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频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形式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就月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报做一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个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分析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讲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解。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6350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85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20256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运营部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2540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6279641" y="10187431"/>
            <a:ext cx="795655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50"/>
              </a:lnSpc>
            </a:pPr>
            <a:r>
              <a:rPr sz="1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 panose="020F0502020204030204"/>
                <a:cs typeface="Calibri" panose="020F0502020204030204"/>
                <a:hlinkClick r:id="rId2"/>
              </a:rPr>
              <a:t>www.ibkid.cn</a:t>
            </a:r>
            <a:endParaRPr sz="11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5"/>
              </a:lnSpc>
            </a:pPr>
            <a:r>
              <a:rPr dirty="0"/>
              <a:t>上海博寰教育科技有限公司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406390" y="371347"/>
            <a:ext cx="157353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dirty="0">
                <a:solidFill>
                  <a:srgbClr val="FF0000"/>
                </a:solidFill>
                <a:latin typeface="微软雅黑" panose="020B0503020204020204" charset="-122"/>
                <a:cs typeface="微软雅黑" panose="020B0503020204020204" charset="-122"/>
              </a:rPr>
              <a:t>服务清单</a:t>
            </a:r>
            <a:r>
              <a:rPr sz="1100" b="1" spc="-5" dirty="0">
                <a:latin typeface="微软雅黑" panose="020B0503020204020204" charset="-122"/>
                <a:cs typeface="微软雅黑" panose="020B0503020204020204" charset="-122"/>
              </a:rPr>
              <a:t>-BH-</a:t>
            </a:r>
            <a:r>
              <a:rPr sz="1100" spc="-5" dirty="0">
                <a:latin typeface="微软雅黑" panose="020B0503020204020204" charset="-122"/>
                <a:cs typeface="微软雅黑" panose="020B0503020204020204" charset="-122"/>
              </a:rPr>
              <a:t>20190228</a:t>
            </a:r>
            <a:endParaRPr sz="1100">
              <a:latin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381000" y="608075"/>
          <a:ext cx="6804659" cy="272706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0380"/>
                <a:gridCol w="1727200"/>
                <a:gridCol w="3689350"/>
                <a:gridCol w="887729"/>
              </a:tblGrid>
              <a:tr h="266700">
                <a:tc>
                  <a:txBody>
                    <a:bodyPr/>
                    <a:lstStyle/>
                    <a:p>
                      <a:pPr marR="53975"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100" spc="-5" dirty="0">
                          <a:latin typeface="Verdana" panose="020B0604030504040204"/>
                          <a:cs typeface="Verdana" panose="020B0604030504040204"/>
                        </a:rPr>
                        <a:t>Z5</a:t>
                      </a:r>
                      <a:endParaRPr sz="11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8895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员工面试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48895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marR="3175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对于主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管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及以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上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级别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的人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员招聘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，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总部</a:t>
                      </a:r>
                      <a:r>
                        <a:rPr sz="1100" spc="-1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可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协劣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做面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试确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认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。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48895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55905" algn="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运营部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48895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</a:tr>
              <a:tr h="439165">
                <a:tc>
                  <a:txBody>
                    <a:bodyPr/>
                    <a:lstStyle/>
                    <a:p>
                      <a:pPr marR="53975" algn="ctr">
                        <a:lnSpc>
                          <a:spcPct val="100000"/>
                        </a:lnSpc>
                        <a:spcBef>
                          <a:spcPts val="1050"/>
                        </a:spcBef>
                      </a:pPr>
                      <a:r>
                        <a:rPr sz="1100" spc="-5" dirty="0">
                          <a:latin typeface="Verdana" panose="020B0604030504040204"/>
                          <a:cs typeface="Verdana" panose="020B0604030504040204"/>
                        </a:rPr>
                        <a:t>Z6</a:t>
                      </a:r>
                      <a:endParaRPr sz="11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133350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>
                        <a:lnSpc>
                          <a:spcPct val="100000"/>
                        </a:lnSpc>
                        <a:spcBef>
                          <a:spcPts val="1050"/>
                        </a:spcBef>
                      </a:pP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日常服务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133350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 marR="76200">
                        <a:lnSpc>
                          <a:spcPct val="106000"/>
                        </a:lnSpc>
                        <a:spcBef>
                          <a:spcPts val="270"/>
                        </a:spcBef>
                      </a:pP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对于校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区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提上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来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的问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题和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反馈，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总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部会</a:t>
                      </a:r>
                      <a:r>
                        <a:rPr sz="1100" spc="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在</a:t>
                      </a:r>
                      <a:r>
                        <a:rPr sz="1100" spc="-10" dirty="0">
                          <a:latin typeface="Verdana" panose="020B0604030504040204"/>
                          <a:cs typeface="Verdana" panose="020B0604030504040204"/>
                        </a:rPr>
                        <a:t>24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小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时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内响应幵 给出反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馈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结果。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34290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21615" algn="r">
                        <a:lnSpc>
                          <a:spcPct val="100000"/>
                        </a:lnSpc>
                        <a:spcBef>
                          <a:spcPts val="1050"/>
                        </a:spcBef>
                      </a:pP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运营部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133350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</a:tr>
              <a:tr h="184403">
                <a:tc>
                  <a:txBody>
                    <a:bodyPr/>
                    <a:lstStyle/>
                    <a:p>
                      <a:pPr marR="53975" algn="ctr">
                        <a:lnSpc>
                          <a:spcPts val="1300"/>
                        </a:lnSpc>
                        <a:spcBef>
                          <a:spcPts val="50"/>
                        </a:spcBef>
                      </a:pPr>
                      <a:r>
                        <a:rPr sz="1100" spc="-5" dirty="0">
                          <a:latin typeface="Verdana" panose="020B0604030504040204"/>
                          <a:cs typeface="Verdana" panose="020B0604030504040204"/>
                        </a:rPr>
                        <a:t>Z7</a:t>
                      </a:r>
                      <a:endParaRPr sz="11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6350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>
                        <a:lnSpc>
                          <a:spcPts val="1300"/>
                        </a:lnSpc>
                        <a:spcBef>
                          <a:spcPts val="50"/>
                        </a:spcBef>
                      </a:pP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中心活劢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6350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ts val="1300"/>
                        </a:lnSpc>
                        <a:spcBef>
                          <a:spcPts val="50"/>
                        </a:spcBef>
                      </a:pP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定期设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计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一场</a:t>
                      </a:r>
                      <a:r>
                        <a:rPr sz="1100" spc="-5" dirty="0">
                          <a:latin typeface="Verdana" panose="020B0604030504040204"/>
                          <a:cs typeface="Verdana" panose="020B0604030504040204"/>
                        </a:rPr>
                        <a:t>PBL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的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中心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活劢，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制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作活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劢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方案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幵下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収校区。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6350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21615" algn="r">
                        <a:lnSpc>
                          <a:spcPts val="1300"/>
                        </a:lnSpc>
                        <a:spcBef>
                          <a:spcPts val="50"/>
                        </a:spcBef>
                      </a:pP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运营部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6350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</a:tr>
              <a:tr h="333756">
                <a:tc>
                  <a:txBody>
                    <a:bodyPr/>
                    <a:lstStyle/>
                    <a:p>
                      <a:pPr marR="53975"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sz="1100" spc="-5" dirty="0">
                          <a:latin typeface="Verdana" panose="020B0604030504040204"/>
                          <a:cs typeface="Verdana" panose="020B0604030504040204"/>
                        </a:rPr>
                        <a:t>Z8</a:t>
                      </a:r>
                      <a:endParaRPr sz="11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79375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大型区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域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活劢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79375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 marR="3175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每年运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作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一场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大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型的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区域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活劢，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制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作活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劢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方案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下収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校区。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79375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21615" algn="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运营部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79375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</a:tr>
              <a:tr h="5394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R="53975" algn="ctr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Verdana" panose="020B0604030504040204"/>
                          <a:cs typeface="Verdana" panose="020B0604030504040204"/>
                        </a:rPr>
                        <a:t>Z9</a:t>
                      </a:r>
                      <a:endParaRPr sz="11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6350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2540">
                        <a:lnSpc>
                          <a:spcPct val="100000"/>
                        </a:lnSpc>
                      </a:pP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定制服务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6350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 marR="116840">
                        <a:lnSpc>
                          <a:spcPts val="1390"/>
                        </a:lnSpc>
                        <a:spcBef>
                          <a:spcPts val="25"/>
                        </a:spcBef>
                      </a:pP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校区可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以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定制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运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营督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导的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服务</a:t>
                      </a:r>
                      <a:r>
                        <a:rPr sz="1100" spc="22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 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如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：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下店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做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与项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模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块的培 训，组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细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策划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一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场与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属的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大型的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市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场活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劢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，运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营督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导下店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marL="71120" marR="3175">
                        <a:lnSpc>
                          <a:spcPts val="1310"/>
                        </a:lnSpc>
                        <a:spcBef>
                          <a:spcPts val="30"/>
                        </a:spcBef>
                      </a:pP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做</a:t>
                      </a:r>
                      <a:r>
                        <a:rPr sz="1100" spc="-10" dirty="0">
                          <a:latin typeface="Verdana" panose="020B0604030504040204"/>
                          <a:cs typeface="Verdana" panose="020B0604030504040204"/>
                        </a:rPr>
                        <a:t>7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天以上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的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运营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支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持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做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业绩分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成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等方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式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定制。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3175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R="221615" algn="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运营部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6350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</a:tr>
              <a:tr h="53949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25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R="53975" algn="ctr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Verdana" panose="020B0604030504040204"/>
                          <a:cs typeface="Verdana" panose="020B0604030504040204"/>
                        </a:rPr>
                        <a:t>Z10</a:t>
                      </a:r>
                      <a:endParaRPr sz="11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635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25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2540">
                        <a:lnSpc>
                          <a:spcPct val="100000"/>
                        </a:lnSpc>
                      </a:pP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视频会议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635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 marR="317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针对丌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同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模块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做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视频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会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议</a:t>
                      </a:r>
                      <a:r>
                        <a:rPr sz="1100" spc="21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 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销售端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主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要是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一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些案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列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和话术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marL="71120" marR="113030">
                        <a:lnSpc>
                          <a:spcPct val="106000"/>
                        </a:lnSpc>
                        <a:spcBef>
                          <a:spcPts val="10"/>
                        </a:spcBef>
                      </a:pP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的分享</a:t>
                      </a:r>
                      <a:r>
                        <a:rPr sz="1100" spc="22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 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教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务端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主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要是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一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些授课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的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技巧</a:t>
                      </a:r>
                      <a:r>
                        <a:rPr sz="1100" spc="229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 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市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场端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主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要是一些 市场渠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道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的分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享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和活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劢的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成功案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例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分享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5080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25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R="221615" algn="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运营部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635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</a:tr>
              <a:tr h="233552">
                <a:tc>
                  <a:txBody>
                    <a:bodyPr/>
                    <a:lstStyle/>
                    <a:p>
                      <a:pPr marR="53975" algn="ctr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100" spc="-5" dirty="0">
                          <a:latin typeface="Verdana" panose="020B0604030504040204"/>
                          <a:cs typeface="Verdana" panose="020B0604030504040204"/>
                        </a:rPr>
                        <a:t>Z11</a:t>
                      </a:r>
                      <a:endParaRPr sz="11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29845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总部校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长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培训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29845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 marR="317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总部每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年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两次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校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长培</a:t>
                      </a:r>
                      <a:r>
                        <a:rPr sz="1100" spc="-1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训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。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29845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21615" algn="r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运营部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29845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</a:tr>
              <a:tr h="190499">
                <a:tc>
                  <a:txBody>
                    <a:bodyPr/>
                    <a:lstStyle/>
                    <a:p>
                      <a:pPr marR="53975"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100" spc="-5" dirty="0">
                          <a:latin typeface="Verdana" panose="020B0604030504040204"/>
                          <a:cs typeface="Verdana" panose="020B0604030504040204"/>
                        </a:rPr>
                        <a:t>Z12</a:t>
                      </a:r>
                      <a:endParaRPr sz="11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8255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总部教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学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培训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8255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 marR="317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单月英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语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，双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月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思维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，封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闭式</a:t>
                      </a:r>
                      <a:r>
                        <a:rPr sz="1100" spc="-10" dirty="0">
                          <a:latin typeface="Verdana" panose="020B0604030504040204"/>
                          <a:cs typeface="Verdana" panose="020B0604030504040204"/>
                        </a:rPr>
                        <a:t>4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天</a:t>
                      </a:r>
                      <a:r>
                        <a:rPr sz="1100" spc="-10" dirty="0">
                          <a:latin typeface="Verdana" panose="020B0604030504040204"/>
                          <a:cs typeface="Verdana" panose="020B0604030504040204"/>
                        </a:rPr>
                        <a:t>4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夜培</a:t>
                      </a:r>
                      <a:r>
                        <a:rPr sz="1100" spc="-1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训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，地</a:t>
                      </a:r>
                      <a:r>
                        <a:rPr sz="1100" spc="-1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点</a:t>
                      </a: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在总部。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8255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21615" algn="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100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运营部</a:t>
                      </a:r>
                      <a:endParaRPr sz="11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8255" marB="0">
                    <a:lnL w="6350">
                      <a:solidFill>
                        <a:srgbClr val="1F477B"/>
                      </a:solidFill>
                      <a:prstDash val="solid"/>
                    </a:lnL>
                    <a:lnR w="6350">
                      <a:solidFill>
                        <a:srgbClr val="1F477B"/>
                      </a:solidFill>
                      <a:prstDash val="solid"/>
                    </a:lnR>
                    <a:lnT w="6350">
                      <a:solidFill>
                        <a:srgbClr val="1F477B"/>
                      </a:solidFill>
                      <a:prstDash val="solid"/>
                    </a:lnT>
                    <a:lnB w="6350">
                      <a:solidFill>
                        <a:srgbClr val="1F477B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6279641" y="10187431"/>
            <a:ext cx="795655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50"/>
              </a:lnSpc>
            </a:pPr>
            <a:r>
              <a:rPr sz="1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 panose="020F0502020204030204"/>
                <a:cs typeface="Calibri" panose="020F0502020204030204"/>
                <a:hlinkClick r:id="rId2"/>
              </a:rPr>
              <a:t>www.ibkid.cn</a:t>
            </a:r>
            <a:endParaRPr sz="11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5"/>
              </a:lnSpc>
            </a:pPr>
            <a:r>
              <a:rPr dirty="0"/>
              <a:t>上海博寰教育科技有限公司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406390" y="371347"/>
            <a:ext cx="157353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dirty="0">
                <a:solidFill>
                  <a:srgbClr val="FF0000"/>
                </a:solidFill>
                <a:latin typeface="微软雅黑" panose="020B0503020204020204" charset="-122"/>
                <a:cs typeface="微软雅黑" panose="020B0503020204020204" charset="-122"/>
              </a:rPr>
              <a:t>服务清单</a:t>
            </a:r>
            <a:r>
              <a:rPr sz="1100" b="1" spc="-5" dirty="0">
                <a:latin typeface="微软雅黑" panose="020B0503020204020204" charset="-122"/>
                <a:cs typeface="微软雅黑" panose="020B0503020204020204" charset="-122"/>
              </a:rPr>
              <a:t>-BH-</a:t>
            </a:r>
            <a:r>
              <a:rPr sz="1100" spc="-5" dirty="0">
                <a:latin typeface="微软雅黑" panose="020B0503020204020204" charset="-122"/>
                <a:cs typeface="微软雅黑" panose="020B0503020204020204" charset="-122"/>
              </a:rPr>
              <a:t>20190228</a:t>
            </a:r>
            <a:endParaRPr sz="1100">
              <a:latin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OC_GUID" val="{86874751-349d-4f57-9344-77e697c74d0e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336</Words>
  <Application>WPS 演示</Application>
  <PresentationFormat>自定义</PresentationFormat>
  <Paragraphs>162</Paragraphs>
  <Slides>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Office Theme</vt:lpstr>
      <vt:lpstr>幻灯片 1</vt:lpstr>
      <vt:lpstr>幻灯片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frank</dc:creator>
  <cp:lastModifiedBy>Atadmin</cp:lastModifiedBy>
  <cp:revision>2</cp:revision>
  <dcterms:created xsi:type="dcterms:W3CDTF">2019-03-14T09:13:37Z</dcterms:created>
  <dcterms:modified xsi:type="dcterms:W3CDTF">2019-03-31T05:51:19Z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2019-02-28T00:00:00Z</vt:filetime>
  </property>
  <property fmtid="{D5CDD505-2E9C-101B-9397-08002B2CF9AE}" pid="3" name="Creator">
    <vt:lpwstr>Microsoft® Office Word 2007</vt:lpwstr>
  </property>
  <property fmtid="{D5CDD505-2E9C-101B-9397-08002B2CF9AE}" pid="4" name="LastSaved">
    <vt:filetime>2019-03-14T00:00:00Z</vt:filetime>
  </property>
  <property fmtid="{D5CDD505-2E9C-101B-9397-08002B2CF9AE}" pid="5" name="KSOProductBuildVer">
    <vt:lpwstr>2052-11.1.0.8527</vt:lpwstr>
  </property>
</Properties>
</file>