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7" r:id="rId3"/>
    <p:sldId id="258" r:id="rId4"/>
    <p:sldId id="264" r:id="rId5"/>
    <p:sldId id="340" r:id="rId6"/>
    <p:sldId id="268" r:id="rId7"/>
    <p:sldId id="266" r:id="rId8"/>
    <p:sldId id="343" r:id="rId9"/>
    <p:sldId id="326" r:id="rId10"/>
    <p:sldId id="339" r:id="rId11"/>
    <p:sldId id="338" r:id="rId12"/>
    <p:sldId id="271" r:id="rId13"/>
    <p:sldId id="279" r:id="rId14"/>
    <p:sldId id="272" r:id="rId15"/>
    <p:sldId id="284" r:id="rId16"/>
    <p:sldId id="285" r:id="rId17"/>
    <p:sldId id="294" r:id="rId18"/>
    <p:sldId id="341" r:id="rId19"/>
    <p:sldId id="344" r:id="rId20"/>
    <p:sldId id="315" r:id="rId21"/>
    <p:sldId id="316" r:id="rId22"/>
  </p:sldIdLst>
  <p:sldSz cx="5761038" cy="3240088"/>
  <p:notesSz cx="6858000" cy="9144000"/>
  <p:defaultTextStyle>
    <a:defPPr>
      <a:defRPr lang="zh-CN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1608" autoAdjust="0"/>
    <p:restoredTop sz="94660"/>
  </p:normalViewPr>
  <p:slideViewPr>
    <p:cSldViewPr>
      <p:cViewPr>
        <p:scale>
          <a:sx n="140" d="100"/>
          <a:sy n="140" d="100"/>
        </p:scale>
        <p:origin x="-1026" y="-192"/>
      </p:cViewPr>
      <p:guideLst>
        <p:guide orient="horz" pos="1021"/>
        <p:guide pos="18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3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B4EAF-2948-4FA4-B339-88983986269C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063A3-6D5F-49C0-965B-E12D079185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063A3-6D5F-49C0-965B-E12D0791850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32078" y="1006528"/>
            <a:ext cx="4896882" cy="694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64156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176752" y="129754"/>
            <a:ext cx="1296234" cy="27645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88052" y="129754"/>
            <a:ext cx="3792683" cy="27645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5082" y="1373288"/>
            <a:ext cx="489688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8052" y="725270"/>
            <a:ext cx="2545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88052" y="1027528"/>
            <a:ext cx="2545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29204" y="289508"/>
            <a:ext cx="3456623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88052" y="129754"/>
            <a:ext cx="5184934" cy="5400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8052" y="756021"/>
            <a:ext cx="5184934" cy="2138308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5E18-8B61-483F-9CD7-631DDFCFB103}" type="datetimeFigureOut">
              <a:rPr lang="zh-CN" altLang="en-US" smtClean="0"/>
              <a:pPr/>
              <a:t>2020/3/6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0A62-BD16-49A8-835F-8D280FD688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-11252" y="787579"/>
            <a:ext cx="5785793" cy="12682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4B73A8"/>
              </a:solidFill>
            </a:endParaRPr>
          </a:p>
        </p:txBody>
      </p:sp>
      <p:sp>
        <p:nvSpPr>
          <p:cNvPr id="3" name="TextBox 5"/>
          <p:cNvSpPr>
            <a:spLocks noChangeArrowheads="1"/>
          </p:cNvSpPr>
          <p:nvPr/>
        </p:nvSpPr>
        <p:spPr bwMode="auto">
          <a:xfrm>
            <a:off x="1218970" y="1083087"/>
            <a:ext cx="4542068" cy="7515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5" tIns="21603" rIns="43205" bIns="21603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    微校</a:t>
            </a:r>
            <a:r>
              <a: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智荟学</a:t>
            </a:r>
            <a:endParaRPr lang="en-US" altLang="zh-CN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Ebrima" panose="02000000000000000000" pitchFamily="2" charset="0"/>
            </a:endParaRPr>
          </a:p>
          <a:p>
            <a:pPr algn="r"/>
            <a:r>
              <a:rPr lang="en-US" altLang="zh-CN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2-12</a:t>
            </a:r>
            <a:r>
              <a:rPr lang="zh-CN" altLang="en-US" sz="1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岁素质教育全平台</a:t>
            </a:r>
            <a:endParaRPr lang="zh-CN" altLang="en-US" dirty="0"/>
          </a:p>
        </p:txBody>
      </p:sp>
      <p:sp>
        <p:nvSpPr>
          <p:cNvPr id="4" name="任意多边形 18"/>
          <p:cNvSpPr>
            <a:spLocks noChangeArrowheads="1"/>
          </p:cNvSpPr>
          <p:nvPr/>
        </p:nvSpPr>
        <p:spPr bwMode="auto">
          <a:xfrm rot="10800000">
            <a:off x="713379" y="893332"/>
            <a:ext cx="1498770" cy="1323786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009FE8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" name="任意多边形 22"/>
          <p:cNvSpPr>
            <a:spLocks noChangeArrowheads="1"/>
          </p:cNvSpPr>
          <p:nvPr/>
        </p:nvSpPr>
        <p:spPr bwMode="auto">
          <a:xfrm flipH="1">
            <a:off x="493589" y="611324"/>
            <a:ext cx="1064442" cy="693019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009FE8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TextBox 8"/>
          <p:cNvSpPr>
            <a:spLocks noChangeArrowheads="1"/>
          </p:cNvSpPr>
          <p:nvPr/>
        </p:nvSpPr>
        <p:spPr bwMode="auto">
          <a:xfrm>
            <a:off x="3023395" y="2289666"/>
            <a:ext cx="1344008" cy="259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建构教育新品牌</a:t>
            </a:r>
            <a:endParaRPr lang="en-US" altLang="zh-CN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8949" y="432278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8"/>
          <p:cNvSpPr>
            <a:spLocks noChangeArrowheads="1"/>
          </p:cNvSpPr>
          <p:nvPr/>
        </p:nvSpPr>
        <p:spPr bwMode="auto">
          <a:xfrm>
            <a:off x="1554841" y="2289666"/>
            <a:ext cx="1344008" cy="259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覆盖教学全场景</a:t>
            </a:r>
            <a:endParaRPr lang="zh-CN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0B58E-69D7-42BA-BDE9-20351CCBFEAB}" type="slidenum">
              <a:rPr lang="zh-CN" altLang="en-US"/>
              <a:pPr/>
              <a:t>10</a:t>
            </a:fld>
            <a:endParaRPr lang="zh-CN" altLang="en-US"/>
          </a:p>
        </p:txBody>
      </p:sp>
      <p:sp>
        <p:nvSpPr>
          <p:cNvPr id="61444" name="文本框 6"/>
          <p:cNvSpPr>
            <a:spLocks noChangeArrowheads="1"/>
          </p:cNvSpPr>
          <p:nvPr/>
        </p:nvSpPr>
        <p:spPr bwMode="auto">
          <a:xfrm>
            <a:off x="1880387" y="1762920"/>
            <a:ext cx="2151922" cy="397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 anchor="ctr">
            <a:spAutoFit/>
          </a:bodyPr>
          <a:lstStyle/>
          <a:p>
            <a:pPr algn="ctr"/>
            <a:r>
              <a:rPr lang="zh-CN" altLang="en-US" sz="2300" b="1" dirty="0" smtClean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完整的互动课程</a:t>
            </a:r>
            <a:endParaRPr lang="zh-CN" altLang="en-US" sz="2300" b="1" dirty="0">
              <a:solidFill>
                <a:srgbClr val="009FE8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2278911" y="691350"/>
            <a:ext cx="1180713" cy="923330"/>
            <a:chOff x="0" y="-106756"/>
            <a:chExt cx="2498670" cy="1954995"/>
          </a:xfrm>
        </p:grpSpPr>
        <p:sp>
          <p:nvSpPr>
            <p:cNvPr id="61446" name="TextBox 59"/>
            <p:cNvSpPr>
              <a:spLocks noChangeArrowheads="1"/>
            </p:cNvSpPr>
            <p:nvPr/>
          </p:nvSpPr>
          <p:spPr bwMode="auto">
            <a:xfrm flipH="1">
              <a:off x="214887" y="-106756"/>
              <a:ext cx="2124377" cy="195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altLang="zh-CN" sz="5400" dirty="0" smtClean="0">
                  <a:solidFill>
                    <a:srgbClr val="009FE8"/>
                  </a:solidFill>
                  <a:latin typeface="Impact" panose="020B0806030902050204" pitchFamily="34" charset="0"/>
                  <a:ea typeface="Microsoft YaHei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dirty="0"/>
            </a:p>
          </p:txBody>
        </p:sp>
        <p:sp>
          <p:nvSpPr>
            <p:cNvPr id="61447" name="椭圆 7"/>
            <p:cNvSpPr>
              <a:spLocks noChangeArrowheads="1"/>
            </p:cNvSpPr>
            <p:nvPr/>
          </p:nvSpPr>
          <p:spPr bwMode="auto">
            <a:xfrm>
              <a:off x="30180" y="1284311"/>
              <a:ext cx="2468490" cy="3276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  <p:sp>
          <p:nvSpPr>
            <p:cNvPr id="61448" name="矩形 17"/>
            <p:cNvSpPr>
              <a:spLocks noChangeArrowheads="1"/>
            </p:cNvSpPr>
            <p:nvPr/>
          </p:nvSpPr>
          <p:spPr bwMode="auto">
            <a:xfrm>
              <a:off x="0" y="1439777"/>
              <a:ext cx="2498670" cy="387863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</p:grpSp>
      <p:sp>
        <p:nvSpPr>
          <p:cNvPr id="61449" name="任意多边形 38"/>
          <p:cNvSpPr>
            <a:spLocks noChangeArrowheads="1"/>
          </p:cNvSpPr>
          <p:nvPr/>
        </p:nvSpPr>
        <p:spPr bwMode="auto">
          <a:xfrm>
            <a:off x="2418436" y="629268"/>
            <a:ext cx="923417" cy="525764"/>
          </a:xfrm>
          <a:custGeom>
            <a:avLst/>
            <a:gdLst/>
            <a:ahLst/>
            <a:cxnLst>
              <a:cxn ang="0">
                <a:pos x="0" y="539460"/>
              </a:cxn>
              <a:cxn ang="0">
                <a:pos x="0" y="0"/>
              </a:cxn>
              <a:cxn ang="0">
                <a:pos x="1845118" y="0"/>
              </a:cxn>
              <a:cxn ang="0">
                <a:pos x="1845118" y="1113172"/>
              </a:cxn>
            </a:cxnLst>
            <a:rect l="0" t="0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  <p:sp>
        <p:nvSpPr>
          <p:cNvPr id="61450" name="任意多边形 36"/>
          <p:cNvSpPr>
            <a:spLocks noChangeArrowheads="1"/>
          </p:cNvSpPr>
          <p:nvPr/>
        </p:nvSpPr>
        <p:spPr bwMode="auto">
          <a:xfrm>
            <a:off x="2278911" y="774771"/>
            <a:ext cx="1180713" cy="863273"/>
          </a:xfrm>
          <a:custGeom>
            <a:avLst/>
            <a:gdLst/>
            <a:ahLst/>
            <a:cxnLst>
              <a:cxn ang="0">
                <a:pos x="2362498" y="1612423"/>
              </a:cxn>
              <a:cxn ang="0">
                <a:pos x="2362498" y="1827878"/>
              </a:cxn>
              <a:cxn ang="0">
                <a:pos x="839514" y="1827878"/>
              </a:cxn>
              <a:cxn ang="0">
                <a:pos x="433218" y="1827878"/>
              </a:cxn>
              <a:cxn ang="0">
                <a:pos x="433218" y="1826314"/>
              </a:cxn>
              <a:cxn ang="0">
                <a:pos x="0" y="1826314"/>
              </a:cxn>
              <a:cxn ang="0">
                <a:pos x="0" y="0"/>
              </a:cxn>
              <a:cxn ang="0">
                <a:pos x="618105" y="0"/>
              </a:cxn>
            </a:cxnLst>
            <a:rect l="0" t="0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4438" y="691350"/>
          <a:ext cx="5572162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55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年龄段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0-3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2-4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4-6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7-9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10-15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5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课程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早教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托育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幼教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少儿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青少儿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56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方式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亲子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保育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习惯</a:t>
                      </a:r>
                      <a:r>
                        <a:rPr lang="en-US" altLang="zh-CN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CN" altLang="en-US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授课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授课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授课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179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课程方向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感统训练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生活习惯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基础知识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学习能力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应试提分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/>
          <p:nvPr/>
        </p:nvSpPr>
        <p:spPr bwMode="auto">
          <a:xfrm>
            <a:off x="1737511" y="262722"/>
            <a:ext cx="2643206" cy="285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/>
          <a:lstStyle/>
          <a:p>
            <a:pPr>
              <a:lnSpc>
                <a:spcPct val="9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</a:t>
            </a: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教育赛道市场划分</a:t>
            </a:r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23197" y="619912"/>
            <a:ext cx="3643338" cy="2071702"/>
          </a:xfrm>
          <a:prstGeom prst="roundRect">
            <a:avLst/>
          </a:prstGeom>
          <a:solidFill>
            <a:srgbClr val="FFFF00">
              <a:alpha val="27000"/>
            </a:srgb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0FDC5E-F4B1-4D7F-850E-DC0828E4CAA8}" type="slidenum">
              <a:rPr lang="zh-CN" altLang="en-US"/>
              <a:pPr/>
              <a:t>12</a:t>
            </a:fld>
            <a:endParaRPr lang="zh-CN" altLang="en-US"/>
          </a:p>
        </p:txBody>
      </p:sp>
      <p:sp>
        <p:nvSpPr>
          <p:cNvPr id="47109" name="矩形 3"/>
          <p:cNvSpPr>
            <a:spLocks noChangeArrowheads="1"/>
          </p:cNvSpPr>
          <p:nvPr/>
        </p:nvSpPr>
        <p:spPr bwMode="auto">
          <a:xfrm>
            <a:off x="1435858" y="132004"/>
            <a:ext cx="2587669" cy="2744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r>
              <a:rPr lang="zh-CN" altLang="en-US" sz="15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课程体系完整覆盖</a:t>
            </a:r>
            <a:endParaRPr lang="zh-CN" altLang="en-US" dirty="0"/>
          </a:p>
        </p:txBody>
      </p:sp>
      <p:sp>
        <p:nvSpPr>
          <p:cNvPr id="47110" name="文本框 37"/>
          <p:cNvSpPr>
            <a:spLocks noChangeArrowheads="1"/>
          </p:cNvSpPr>
          <p:nvPr/>
        </p:nvSpPr>
        <p:spPr bwMode="auto">
          <a:xfrm>
            <a:off x="1431358" y="374261"/>
            <a:ext cx="1377723" cy="166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r>
              <a:rPr lang="zh-CN" altLang="en-US" sz="8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长短线课程 灵活搭配</a:t>
            </a:r>
            <a:endParaRPr lang="zh-CN" altLang="en-US" sz="800" baseline="-300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111" name="任意多边形 4"/>
          <p:cNvSpPr>
            <a:spLocks noChangeArrowheads="1"/>
          </p:cNvSpPr>
          <p:nvPr/>
        </p:nvSpPr>
        <p:spPr bwMode="auto">
          <a:xfrm flipH="1">
            <a:off x="1072043" y="224256"/>
            <a:ext cx="240043" cy="239256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7112" name="任意多边形 5"/>
          <p:cNvSpPr>
            <a:spLocks noChangeArrowheads="1"/>
          </p:cNvSpPr>
          <p:nvPr/>
        </p:nvSpPr>
        <p:spPr bwMode="auto">
          <a:xfrm flipH="1">
            <a:off x="1143306" y="161255"/>
            <a:ext cx="240043" cy="190505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26626" name="Picture 2" descr="C:\Users\Administrator\Desktop\桌面\Logo\图标\体系06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57" y="881533"/>
            <a:ext cx="5557017" cy="204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3"/>
          <p:cNvSpPr>
            <a:spLocks noChangeArrowheads="1"/>
          </p:cNvSpPr>
          <p:nvPr/>
        </p:nvSpPr>
        <p:spPr bwMode="auto">
          <a:xfrm>
            <a:off x="1435858" y="132004"/>
            <a:ext cx="873157" cy="2760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1" tIns="21601" rIns="43201" bIns="21601">
            <a:spAutoFit/>
          </a:bodyPr>
          <a:lstStyle/>
          <a:p>
            <a:r>
              <a:rPr lang="zh-CN" altLang="en-US" sz="15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项目优势</a:t>
            </a:r>
            <a:endParaRPr lang="zh-CN" altLang="en-US" dirty="0"/>
          </a:p>
        </p:txBody>
      </p:sp>
      <p:sp>
        <p:nvSpPr>
          <p:cNvPr id="49155" name="文本框 37"/>
          <p:cNvSpPr>
            <a:spLocks noChangeArrowheads="1"/>
          </p:cNvSpPr>
          <p:nvPr/>
        </p:nvSpPr>
        <p:spPr bwMode="auto">
          <a:xfrm>
            <a:off x="1431358" y="374261"/>
            <a:ext cx="663869" cy="166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1" tIns="21601" rIns="43201" bIns="21601">
            <a:spAutoFit/>
          </a:bodyPr>
          <a:lstStyle/>
          <a:p>
            <a:r>
              <a:rPr lang="zh-CN" altLang="en-US" sz="8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多元课程</a:t>
            </a:r>
            <a:endParaRPr lang="zh-CN" altLang="en-US" sz="800" baseline="-300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156" name="任意多边形 4"/>
          <p:cNvSpPr>
            <a:spLocks noChangeArrowheads="1"/>
          </p:cNvSpPr>
          <p:nvPr/>
        </p:nvSpPr>
        <p:spPr bwMode="auto">
          <a:xfrm flipH="1">
            <a:off x="1072043" y="224256"/>
            <a:ext cx="240043" cy="239256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9157" name="任意多边形 5"/>
          <p:cNvSpPr>
            <a:spLocks noChangeArrowheads="1"/>
          </p:cNvSpPr>
          <p:nvPr/>
        </p:nvSpPr>
        <p:spPr bwMode="auto">
          <a:xfrm flipH="1">
            <a:off x="1143306" y="161255"/>
            <a:ext cx="240043" cy="190505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49158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78" y="605267"/>
            <a:ext cx="2738755" cy="22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2905398" y="3042572"/>
            <a:ext cx="2855640" cy="197516"/>
          </a:xfrm>
          <a:prstGeom prst="rect">
            <a:avLst/>
          </a:prstGeom>
          <a:noFill/>
        </p:spPr>
        <p:txBody>
          <a:bodyPr wrap="none" lIns="43205" tIns="21603" rIns="43205" bIns="21603">
            <a:spAutoFit/>
          </a:bodyPr>
          <a:lstStyle/>
          <a:p>
            <a:pPr algn="ctr"/>
            <a:r>
              <a:rPr lang="en-US" altLang="zh-CN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2019</a:t>
            </a:r>
            <a:r>
              <a:rPr lang="zh-CN" altLang="en-US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年</a:t>
            </a:r>
            <a:r>
              <a:rPr lang="en-US" altLang="zh-CN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9</a:t>
            </a:r>
            <a:r>
              <a:rPr lang="zh-CN" altLang="en-US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月</a:t>
            </a:r>
            <a:r>
              <a:rPr lang="en-US" altLang="zh-CN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30</a:t>
            </a:r>
            <a:r>
              <a:rPr lang="zh-CN" altLang="en-US" noProof="1">
                <a:solidFill>
                  <a:schemeClr val="accent5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日 艾比岛市场调研部最新统计数据</a:t>
            </a:r>
          </a:p>
        </p:txBody>
      </p:sp>
      <p:sp>
        <p:nvSpPr>
          <p:cNvPr id="49160" name="矩形 4"/>
          <p:cNvSpPr>
            <a:spLocks noChangeArrowheads="1"/>
          </p:cNvSpPr>
          <p:nvPr/>
        </p:nvSpPr>
        <p:spPr bwMode="auto">
          <a:xfrm>
            <a:off x="1308883" y="1641603"/>
            <a:ext cx="990178" cy="192755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lIns="43205" tIns="21603" rIns="43205" bIns="21603"/>
          <a:lstStyle/>
          <a:p>
            <a:endParaRPr lang="zh-CN" altLang="en-US"/>
          </a:p>
        </p:txBody>
      </p:sp>
      <p:sp>
        <p:nvSpPr>
          <p:cNvPr id="49161" name="矩形 6"/>
          <p:cNvSpPr>
            <a:spLocks noChangeArrowheads="1"/>
          </p:cNvSpPr>
          <p:nvPr/>
        </p:nvSpPr>
        <p:spPr bwMode="auto">
          <a:xfrm>
            <a:off x="1308883" y="1427289"/>
            <a:ext cx="990178" cy="19275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lIns="43205" tIns="21603" rIns="43205" bIns="21603"/>
          <a:lstStyle/>
          <a:p>
            <a:endParaRPr lang="zh-CN" altLang="en-US"/>
          </a:p>
        </p:txBody>
      </p:sp>
      <p:sp>
        <p:nvSpPr>
          <p:cNvPr id="49163" name="文本框 8"/>
          <p:cNvSpPr txBox="1">
            <a:spLocks noChangeArrowheads="1"/>
          </p:cNvSpPr>
          <p:nvPr/>
        </p:nvSpPr>
        <p:spPr bwMode="auto">
          <a:xfrm>
            <a:off x="3166271" y="1071029"/>
            <a:ext cx="2525005" cy="139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5" tIns="21603" rIns="43205" bIns="21603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多个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学校实现拓科率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科以上</a:t>
            </a: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最高校区拓科率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2.66</a:t>
            </a:r>
            <a:r>
              <a:rPr lang="zh-CN" altLang="en-US" sz="1400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课</a:t>
            </a:r>
            <a:r>
              <a:rPr lang="en-US" altLang="zh-CN" sz="1400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400" u="sng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生</a:t>
            </a:r>
            <a:r>
              <a:rPr lang="en-US" altLang="zh-CN" sz="1800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800" u="sng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  <a:endParaRPr lang="en-US" altLang="zh-CN" u="sn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有效学生人次直接</a:t>
            </a:r>
            <a:r>
              <a:rPr lang="zh-CN" alt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翻倍</a:t>
            </a: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>
            <a:off x="1308883" y="855785"/>
            <a:ext cx="990178" cy="192755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lIns="43205" tIns="21603" rIns="43205" bIns="21603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93405-5490-4947-A2DE-5E411526D80C}" type="slidenum">
              <a:rPr lang="zh-CN" altLang="en-US"/>
              <a:pPr/>
              <a:t>14</a:t>
            </a:fld>
            <a:endParaRPr lang="zh-CN" altLang="en-US"/>
          </a:p>
        </p:txBody>
      </p:sp>
      <p:sp>
        <p:nvSpPr>
          <p:cNvPr id="44036" name="文本框 6"/>
          <p:cNvSpPr>
            <a:spLocks noChangeArrowheads="1"/>
          </p:cNvSpPr>
          <p:nvPr/>
        </p:nvSpPr>
        <p:spPr bwMode="auto">
          <a:xfrm>
            <a:off x="2260908" y="1798549"/>
            <a:ext cx="1267064" cy="397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 anchor="ctr">
            <a:spAutoFit/>
          </a:bodyPr>
          <a:lstStyle/>
          <a:p>
            <a:pPr algn="ctr"/>
            <a:r>
              <a:rPr lang="zh-CN" altLang="en-US" sz="2300" b="1" dirty="0" smtClean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平台优势</a:t>
            </a:r>
            <a:endParaRPr lang="zh-CN" altLang="en-US" dirty="0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237576" y="619912"/>
            <a:ext cx="1214447" cy="985039"/>
            <a:chOff x="-64482" y="-258014"/>
            <a:chExt cx="2563152" cy="2085654"/>
          </a:xfrm>
        </p:grpSpPr>
        <p:sp>
          <p:nvSpPr>
            <p:cNvPr id="44038" name="TextBox 59"/>
            <p:cNvSpPr>
              <a:spLocks noChangeArrowheads="1"/>
            </p:cNvSpPr>
            <p:nvPr/>
          </p:nvSpPr>
          <p:spPr bwMode="auto">
            <a:xfrm flipH="1">
              <a:off x="-64482" y="-258014"/>
              <a:ext cx="2412376" cy="19549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altLang="zh-CN" sz="5400" dirty="0">
                  <a:solidFill>
                    <a:srgbClr val="009FE8"/>
                  </a:solidFill>
                  <a:latin typeface="Impact" panose="020B0806030902050204" pitchFamily="34" charset="0"/>
                  <a:ea typeface="Microsoft YaHei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dirty="0"/>
            </a:p>
          </p:txBody>
        </p:sp>
        <p:sp>
          <p:nvSpPr>
            <p:cNvPr id="44039" name="椭圆 7"/>
            <p:cNvSpPr>
              <a:spLocks noChangeArrowheads="1"/>
            </p:cNvSpPr>
            <p:nvPr/>
          </p:nvSpPr>
          <p:spPr bwMode="auto">
            <a:xfrm>
              <a:off x="30180" y="1284311"/>
              <a:ext cx="2468490" cy="3276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  <p:sp>
          <p:nvSpPr>
            <p:cNvPr id="44040" name="矩形 17"/>
            <p:cNvSpPr>
              <a:spLocks noChangeArrowheads="1"/>
            </p:cNvSpPr>
            <p:nvPr/>
          </p:nvSpPr>
          <p:spPr bwMode="auto">
            <a:xfrm>
              <a:off x="0" y="1439777"/>
              <a:ext cx="2498670" cy="387863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</p:grpSp>
      <p:sp>
        <p:nvSpPr>
          <p:cNvPr id="44041" name="任意多边形 38"/>
          <p:cNvSpPr>
            <a:spLocks noChangeArrowheads="1"/>
          </p:cNvSpPr>
          <p:nvPr/>
        </p:nvSpPr>
        <p:spPr bwMode="auto">
          <a:xfrm>
            <a:off x="2385730" y="629268"/>
            <a:ext cx="923417" cy="525764"/>
          </a:xfrm>
          <a:custGeom>
            <a:avLst/>
            <a:gdLst/>
            <a:ahLst/>
            <a:cxnLst>
              <a:cxn ang="0">
                <a:pos x="0" y="539460"/>
              </a:cxn>
              <a:cxn ang="0">
                <a:pos x="0" y="0"/>
              </a:cxn>
              <a:cxn ang="0">
                <a:pos x="1845118" y="0"/>
              </a:cxn>
              <a:cxn ang="0">
                <a:pos x="1845118" y="1113172"/>
              </a:cxn>
            </a:cxnLst>
            <a:rect l="0" t="0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  <p:sp>
        <p:nvSpPr>
          <p:cNvPr id="44042" name="任意多边形 36"/>
          <p:cNvSpPr>
            <a:spLocks noChangeArrowheads="1"/>
          </p:cNvSpPr>
          <p:nvPr/>
        </p:nvSpPr>
        <p:spPr bwMode="auto">
          <a:xfrm>
            <a:off x="2278911" y="774771"/>
            <a:ext cx="1180713" cy="863273"/>
          </a:xfrm>
          <a:custGeom>
            <a:avLst/>
            <a:gdLst/>
            <a:ahLst/>
            <a:cxnLst>
              <a:cxn ang="0">
                <a:pos x="2362498" y="1612423"/>
              </a:cxn>
              <a:cxn ang="0">
                <a:pos x="2362498" y="1827878"/>
              </a:cxn>
              <a:cxn ang="0">
                <a:pos x="839514" y="1827878"/>
              </a:cxn>
              <a:cxn ang="0">
                <a:pos x="433218" y="1827878"/>
              </a:cxn>
              <a:cxn ang="0">
                <a:pos x="433218" y="1826314"/>
              </a:cxn>
              <a:cxn ang="0">
                <a:pos x="0" y="1826314"/>
              </a:cxn>
              <a:cxn ang="0">
                <a:pos x="0" y="0"/>
              </a:cxn>
              <a:cxn ang="0">
                <a:pos x="618105" y="0"/>
              </a:cxn>
            </a:cxnLst>
            <a:rect l="0" t="0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3FEDF-66D4-4906-BE11-E48CBC8B67B2}" type="slidenum">
              <a:rPr lang="zh-CN" altLang="en-US"/>
              <a:pPr/>
              <a:t>15</a:t>
            </a:fld>
            <a:endParaRPr lang="zh-CN" altLang="en-US"/>
          </a:p>
        </p:txBody>
      </p:sp>
      <p:sp>
        <p:nvSpPr>
          <p:cNvPr id="50181" name="矩形 3"/>
          <p:cNvSpPr>
            <a:spLocks noChangeArrowheads="1"/>
          </p:cNvSpPr>
          <p:nvPr/>
        </p:nvSpPr>
        <p:spPr bwMode="auto">
          <a:xfrm>
            <a:off x="1516774" y="106503"/>
            <a:ext cx="854404" cy="274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1" tIns="21601" rIns="43201" bIns="21601">
            <a:spAutoFit/>
          </a:bodyPr>
          <a:lstStyle/>
          <a:p>
            <a:r>
              <a:rPr lang="zh-CN" altLang="en-US" sz="15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项目优势</a:t>
            </a:r>
            <a:endParaRPr lang="zh-CN" altLang="en-US" dirty="0"/>
          </a:p>
        </p:txBody>
      </p:sp>
      <p:sp>
        <p:nvSpPr>
          <p:cNvPr id="50182" name="文本框 37"/>
          <p:cNvSpPr>
            <a:spLocks noChangeArrowheads="1"/>
          </p:cNvSpPr>
          <p:nvPr/>
        </p:nvSpPr>
        <p:spPr bwMode="auto">
          <a:xfrm>
            <a:off x="1516773" y="310301"/>
            <a:ext cx="1435184" cy="166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r>
              <a:rPr lang="en-US" altLang="zh-CN" sz="800" baseline="-30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Full Data Driven Model</a:t>
            </a:r>
            <a:r>
              <a:rPr lang="en-US" altLang="zh-CN" sz="8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大数据平台</a:t>
            </a:r>
            <a:endParaRPr lang="zh-CN" altLang="en-US" sz="800" baseline="-300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83" name="任意多边形 4"/>
          <p:cNvSpPr>
            <a:spLocks noChangeArrowheads="1"/>
          </p:cNvSpPr>
          <p:nvPr/>
        </p:nvSpPr>
        <p:spPr bwMode="auto">
          <a:xfrm flipH="1">
            <a:off x="1139456" y="199506"/>
            <a:ext cx="234792" cy="264007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0184" name="任意多边形 5"/>
          <p:cNvSpPr>
            <a:spLocks noChangeArrowheads="1"/>
          </p:cNvSpPr>
          <p:nvPr/>
        </p:nvSpPr>
        <p:spPr bwMode="auto">
          <a:xfrm flipH="1">
            <a:off x="1210718" y="141754"/>
            <a:ext cx="234793" cy="210006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4094965" y="667518"/>
            <a:ext cx="1573807" cy="264197"/>
            <a:chOff x="-153736" y="0"/>
            <a:chExt cx="3394096" cy="397069"/>
          </a:xfrm>
        </p:grpSpPr>
        <p:sp>
          <p:nvSpPr>
            <p:cNvPr id="50186" name="矩形 14"/>
            <p:cNvSpPr>
              <a:spLocks noChangeArrowheads="1"/>
            </p:cNvSpPr>
            <p:nvPr/>
          </p:nvSpPr>
          <p:spPr bwMode="auto">
            <a:xfrm>
              <a:off x="-153736" y="0"/>
              <a:ext cx="3394096" cy="326896"/>
            </a:xfrm>
            <a:prstGeom prst="rect">
              <a:avLst/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sz="900" b="1" dirty="0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全数字驱动，实现运营闭环</a:t>
              </a:r>
              <a:endParaRPr lang="zh-CN" altLang="zh-CN" sz="900" b="1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87" name="文本框 11"/>
            <p:cNvSpPr>
              <a:spLocks noChangeArrowheads="1"/>
            </p:cNvSpPr>
            <p:nvPr/>
          </p:nvSpPr>
          <p:spPr bwMode="auto">
            <a:xfrm>
              <a:off x="72007" y="27017"/>
              <a:ext cx="398394" cy="3700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dirty="0"/>
            </a:p>
          </p:txBody>
        </p:sp>
      </p:grpSp>
      <p:sp>
        <p:nvSpPr>
          <p:cNvPr id="50188" name="矩形 17"/>
          <p:cNvSpPr>
            <a:spLocks noChangeArrowheads="1"/>
          </p:cNvSpPr>
          <p:nvPr/>
        </p:nvSpPr>
        <p:spPr bwMode="auto">
          <a:xfrm>
            <a:off x="4144497" y="894024"/>
            <a:ext cx="1517523" cy="289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从招生到课后，全数字化绩效管理</a:t>
            </a:r>
            <a:endParaRPr lang="en-US" altLang="zh-CN" sz="7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不因员工变动影响学校运营</a:t>
            </a:r>
            <a:endParaRPr lang="zh-CN" altLang="en-US" dirty="0"/>
          </a:p>
        </p:txBody>
      </p:sp>
      <p:grpSp>
        <p:nvGrpSpPr>
          <p:cNvPr id="3" name="Group 12"/>
          <p:cNvGrpSpPr/>
          <p:nvPr/>
        </p:nvGrpSpPr>
        <p:grpSpPr bwMode="auto">
          <a:xfrm>
            <a:off x="4166251" y="1445290"/>
            <a:ext cx="1501771" cy="264198"/>
            <a:chOff x="0" y="0"/>
            <a:chExt cx="3240360" cy="397070"/>
          </a:xfrm>
        </p:grpSpPr>
        <p:sp>
          <p:nvSpPr>
            <p:cNvPr id="50190" name="矩形 19"/>
            <p:cNvSpPr>
              <a:spLocks noChangeArrowheads="1"/>
            </p:cNvSpPr>
            <p:nvPr/>
          </p:nvSpPr>
          <p:spPr bwMode="auto">
            <a:xfrm>
              <a:off x="0" y="0"/>
              <a:ext cx="3240360" cy="326896"/>
            </a:xfrm>
            <a:prstGeom prst="rect">
              <a:avLst/>
            </a:prstGeom>
            <a:solidFill>
              <a:srgbClr val="009FE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1" name="文本框 11"/>
            <p:cNvSpPr>
              <a:spLocks noChangeArrowheads="1"/>
            </p:cNvSpPr>
            <p:nvPr/>
          </p:nvSpPr>
          <p:spPr bwMode="auto">
            <a:xfrm>
              <a:off x="72009" y="27017"/>
              <a:ext cx="2888779" cy="370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标准课件，逐字教案</a:t>
              </a:r>
              <a:endParaRPr lang="zh-CN" altLang="en-US" dirty="0"/>
            </a:p>
          </p:txBody>
        </p:sp>
      </p:grpSp>
      <p:sp>
        <p:nvSpPr>
          <p:cNvPr id="50192" name="矩形 21"/>
          <p:cNvSpPr>
            <a:spLocks noChangeArrowheads="1"/>
          </p:cNvSpPr>
          <p:nvPr/>
        </p:nvSpPr>
        <p:spPr bwMode="auto">
          <a:xfrm>
            <a:off x="4144497" y="1683046"/>
            <a:ext cx="1479267" cy="289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降低对师资的要求</a:t>
            </a:r>
          </a:p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年轻老师可以快速上岗</a:t>
            </a:r>
            <a:endParaRPr lang="zh-CN" altLang="en-US" sz="700" dirty="0">
              <a:solidFill>
                <a:srgbClr val="40404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4166251" y="2170559"/>
            <a:ext cx="1501771" cy="264198"/>
            <a:chOff x="0" y="0"/>
            <a:chExt cx="3240360" cy="397070"/>
          </a:xfrm>
        </p:grpSpPr>
        <p:sp>
          <p:nvSpPr>
            <p:cNvPr id="50194" name="矩形 23"/>
            <p:cNvSpPr>
              <a:spLocks noChangeArrowheads="1"/>
            </p:cNvSpPr>
            <p:nvPr/>
          </p:nvSpPr>
          <p:spPr bwMode="auto">
            <a:xfrm>
              <a:off x="0" y="0"/>
              <a:ext cx="3240360" cy="326896"/>
            </a:xfrm>
            <a:prstGeom prst="rect">
              <a:avLst/>
            </a:prstGeom>
            <a:solidFill>
              <a:srgbClr val="20386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5" name="文本框 11"/>
            <p:cNvSpPr>
              <a:spLocks noChangeArrowheads="1"/>
            </p:cNvSpPr>
            <p:nvPr/>
          </p:nvSpPr>
          <p:spPr bwMode="auto">
            <a:xfrm>
              <a:off x="72009" y="27017"/>
              <a:ext cx="2888779" cy="370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核心资源，尽在掌控</a:t>
              </a:r>
              <a:endParaRPr lang="zh-CN" altLang="en-US"/>
            </a:p>
          </p:txBody>
        </p:sp>
      </p:grpSp>
      <p:sp>
        <p:nvSpPr>
          <p:cNvPr id="50196" name="矩形 25"/>
          <p:cNvSpPr>
            <a:spLocks noChangeArrowheads="1"/>
          </p:cNvSpPr>
          <p:nvPr/>
        </p:nvSpPr>
        <p:spPr bwMode="auto">
          <a:xfrm>
            <a:off x="4144497" y="2412066"/>
            <a:ext cx="1543778" cy="289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减少因老师流动而产生对机构的影响</a:t>
            </a:r>
          </a:p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学生认机构大于认老师</a:t>
            </a:r>
            <a:endParaRPr lang="zh-CN" altLang="en-US" dirty="0"/>
          </a:p>
        </p:txBody>
      </p:sp>
      <p:sp>
        <p:nvSpPr>
          <p:cNvPr id="50197" name="文本框 3"/>
          <p:cNvSpPr>
            <a:spLocks noChangeArrowheads="1"/>
          </p:cNvSpPr>
          <p:nvPr/>
        </p:nvSpPr>
        <p:spPr bwMode="auto">
          <a:xfrm>
            <a:off x="87016" y="2715074"/>
            <a:ext cx="2567100" cy="2436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zh-CN" altLang="en-US" sz="13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微校</a:t>
            </a:r>
            <a:r>
              <a:rPr lang="en-US" altLang="zh-CN" sz="13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·</a:t>
            </a:r>
            <a:r>
              <a:rPr lang="zh-CN" altLang="en-US" sz="13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智荟学</a:t>
            </a:r>
            <a:r>
              <a:rPr lang="en-US" altLang="zh-CN" sz="1300" b="1" dirty="0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sz="13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专为教育机构而生！</a:t>
            </a:r>
            <a:endParaRPr lang="zh-CN" altLang="en-US" sz="1300" dirty="0"/>
          </a:p>
        </p:txBody>
      </p:sp>
      <p:pic>
        <p:nvPicPr>
          <p:cNvPr id="50198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4" y="631518"/>
            <a:ext cx="4095738" cy="200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EA6BB9-F90E-4DE4-9845-D89EED374C00}" type="slidenum">
              <a:rPr lang="zh-CN" altLang="en-US"/>
              <a:pPr/>
              <a:t>16</a:t>
            </a:fld>
            <a:endParaRPr lang="zh-CN" altLang="en-US"/>
          </a:p>
        </p:txBody>
      </p:sp>
      <p:sp>
        <p:nvSpPr>
          <p:cNvPr id="52229" name="矩形 3"/>
          <p:cNvSpPr>
            <a:spLocks noChangeArrowheads="1"/>
          </p:cNvSpPr>
          <p:nvPr/>
        </p:nvSpPr>
        <p:spPr bwMode="auto">
          <a:xfrm>
            <a:off x="1516774" y="106503"/>
            <a:ext cx="854404" cy="274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1" tIns="21601" rIns="43201" bIns="21601">
            <a:spAutoFit/>
          </a:bodyPr>
          <a:lstStyle/>
          <a:p>
            <a:r>
              <a:rPr lang="zh-CN" altLang="en-US" sz="15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项目优势</a:t>
            </a:r>
            <a:endParaRPr lang="zh-CN" altLang="en-US" dirty="0"/>
          </a:p>
        </p:txBody>
      </p:sp>
      <p:sp>
        <p:nvSpPr>
          <p:cNvPr id="52230" name="文本框 37"/>
          <p:cNvSpPr>
            <a:spLocks noChangeArrowheads="1"/>
          </p:cNvSpPr>
          <p:nvPr/>
        </p:nvSpPr>
        <p:spPr bwMode="auto">
          <a:xfrm>
            <a:off x="1516773" y="359260"/>
            <a:ext cx="720804" cy="1667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r>
              <a:rPr lang="zh-CN" altLang="en-US" sz="8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标准课堂</a:t>
            </a:r>
            <a:endParaRPr lang="zh-CN" altLang="en-US" sz="800" baseline="-300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1" name="任意多边形 4"/>
          <p:cNvSpPr>
            <a:spLocks noChangeArrowheads="1"/>
          </p:cNvSpPr>
          <p:nvPr/>
        </p:nvSpPr>
        <p:spPr bwMode="auto">
          <a:xfrm flipH="1">
            <a:off x="1139456" y="199506"/>
            <a:ext cx="234792" cy="264007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32" name="任意多边形 5"/>
          <p:cNvSpPr>
            <a:spLocks noChangeArrowheads="1"/>
          </p:cNvSpPr>
          <p:nvPr/>
        </p:nvSpPr>
        <p:spPr bwMode="auto">
          <a:xfrm flipH="1">
            <a:off x="1210718" y="141754"/>
            <a:ext cx="234793" cy="210006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 bwMode="auto">
          <a:xfrm>
            <a:off x="3456623" y="642018"/>
            <a:ext cx="1833330" cy="264198"/>
            <a:chOff x="0" y="0"/>
            <a:chExt cx="3240360" cy="397070"/>
          </a:xfrm>
        </p:grpSpPr>
        <p:sp>
          <p:nvSpPr>
            <p:cNvPr id="52234" name="矩形 14"/>
            <p:cNvSpPr>
              <a:spLocks noChangeArrowheads="1"/>
            </p:cNvSpPr>
            <p:nvPr/>
          </p:nvSpPr>
          <p:spPr bwMode="auto">
            <a:xfrm>
              <a:off x="0" y="0"/>
              <a:ext cx="3240360" cy="326896"/>
            </a:xfrm>
            <a:prstGeom prst="rect">
              <a:avLst/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35" name="文本框 11"/>
            <p:cNvSpPr>
              <a:spLocks noChangeArrowheads="1"/>
            </p:cNvSpPr>
            <p:nvPr/>
          </p:nvSpPr>
          <p:spPr bwMode="auto">
            <a:xfrm>
              <a:off x="72009" y="27017"/>
              <a:ext cx="1686358" cy="370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课程环节导航</a:t>
              </a:r>
              <a:endParaRPr lang="zh-CN" altLang="en-US"/>
            </a:p>
          </p:txBody>
        </p:sp>
      </p:grpSp>
      <p:sp>
        <p:nvSpPr>
          <p:cNvPr id="52236" name="矩形 17"/>
          <p:cNvSpPr>
            <a:spLocks noChangeArrowheads="1"/>
          </p:cNvSpPr>
          <p:nvPr/>
        </p:nvSpPr>
        <p:spPr bwMode="auto">
          <a:xfrm>
            <a:off x="3434869" y="894024"/>
            <a:ext cx="1933098" cy="2892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每节课的上课流程一目了然</a:t>
            </a:r>
          </a:p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不会有疏忽的环节</a:t>
            </a:r>
            <a:endParaRPr lang="zh-CN" altLang="en-US" dirty="0"/>
          </a:p>
        </p:txBody>
      </p:sp>
      <p:grpSp>
        <p:nvGrpSpPr>
          <p:cNvPr id="3" name="Group 12"/>
          <p:cNvGrpSpPr/>
          <p:nvPr/>
        </p:nvGrpSpPr>
        <p:grpSpPr bwMode="auto">
          <a:xfrm>
            <a:off x="3456623" y="1406288"/>
            <a:ext cx="1833330" cy="264135"/>
            <a:chOff x="0" y="0"/>
            <a:chExt cx="3240360" cy="398350"/>
          </a:xfrm>
        </p:grpSpPr>
        <p:sp>
          <p:nvSpPr>
            <p:cNvPr id="52238" name="矩形 19"/>
            <p:cNvSpPr>
              <a:spLocks noChangeArrowheads="1"/>
            </p:cNvSpPr>
            <p:nvPr/>
          </p:nvSpPr>
          <p:spPr bwMode="auto">
            <a:xfrm>
              <a:off x="0" y="0"/>
              <a:ext cx="3240360" cy="326896"/>
            </a:xfrm>
            <a:prstGeom prst="rect">
              <a:avLst/>
            </a:prstGeom>
            <a:solidFill>
              <a:srgbClr val="009FE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39" name="文本框 11"/>
            <p:cNvSpPr>
              <a:spLocks noChangeArrowheads="1"/>
            </p:cNvSpPr>
            <p:nvPr/>
          </p:nvSpPr>
          <p:spPr bwMode="auto">
            <a:xfrm>
              <a:off x="72009" y="27017"/>
              <a:ext cx="1686358" cy="371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备课详细教案</a:t>
              </a:r>
              <a:endParaRPr lang="zh-CN" altLang="en-US"/>
            </a:p>
          </p:txBody>
        </p:sp>
      </p:grpSp>
      <p:sp>
        <p:nvSpPr>
          <p:cNvPr id="52240" name="矩形 21"/>
          <p:cNvSpPr>
            <a:spLocks noChangeArrowheads="1"/>
          </p:cNvSpPr>
          <p:nvPr/>
        </p:nvSpPr>
        <p:spPr bwMode="auto">
          <a:xfrm>
            <a:off x="3434869" y="1644045"/>
            <a:ext cx="1933098" cy="166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每个环节的教学目标清晰</a:t>
            </a:r>
            <a:endParaRPr lang="zh-CN" altLang="en-US" sz="700" dirty="0">
              <a:solidFill>
                <a:srgbClr val="40404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16"/>
          <p:cNvGrpSpPr/>
          <p:nvPr/>
        </p:nvGrpSpPr>
        <p:grpSpPr bwMode="auto">
          <a:xfrm>
            <a:off x="3456623" y="2170559"/>
            <a:ext cx="1833330" cy="264135"/>
            <a:chOff x="0" y="0"/>
            <a:chExt cx="3240360" cy="398350"/>
          </a:xfrm>
        </p:grpSpPr>
        <p:sp>
          <p:nvSpPr>
            <p:cNvPr id="52242" name="矩形 23"/>
            <p:cNvSpPr>
              <a:spLocks noChangeArrowheads="1"/>
            </p:cNvSpPr>
            <p:nvPr/>
          </p:nvSpPr>
          <p:spPr bwMode="auto">
            <a:xfrm>
              <a:off x="0" y="0"/>
              <a:ext cx="3240360" cy="326896"/>
            </a:xfrm>
            <a:prstGeom prst="rect">
              <a:avLst/>
            </a:prstGeom>
            <a:solidFill>
              <a:srgbClr val="20386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243" name="文本框 11"/>
            <p:cNvSpPr>
              <a:spLocks noChangeArrowheads="1"/>
            </p:cNvSpPr>
            <p:nvPr/>
          </p:nvSpPr>
          <p:spPr bwMode="auto">
            <a:xfrm>
              <a:off x="72009" y="27017"/>
              <a:ext cx="1233036" cy="3713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互动课件</a:t>
              </a:r>
              <a:endParaRPr lang="zh-CN" altLang="en-US"/>
            </a:p>
          </p:txBody>
        </p:sp>
      </p:grpSp>
      <p:sp>
        <p:nvSpPr>
          <p:cNvPr id="52244" name="矩形 25"/>
          <p:cNvSpPr>
            <a:spLocks noChangeArrowheads="1"/>
          </p:cNvSpPr>
          <p:nvPr/>
        </p:nvSpPr>
        <p:spPr bwMode="auto">
          <a:xfrm>
            <a:off x="3434869" y="2412066"/>
            <a:ext cx="1933098" cy="1664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700" dirty="0">
                <a:solidFill>
                  <a:srgbClr val="404040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多媒体互动课件让课堂精彩纷呈</a:t>
            </a:r>
            <a:endParaRPr lang="zh-CN" altLang="en-US" dirty="0"/>
          </a:p>
        </p:txBody>
      </p:sp>
      <p:pic>
        <p:nvPicPr>
          <p:cNvPr id="52245" name="图片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57" y="792772"/>
            <a:ext cx="2892521" cy="159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矩形 4"/>
          <p:cNvSpPr>
            <a:spLocks noChangeArrowheads="1"/>
          </p:cNvSpPr>
          <p:nvPr/>
        </p:nvSpPr>
        <p:spPr bwMode="auto">
          <a:xfrm>
            <a:off x="266298" y="772521"/>
            <a:ext cx="1935349" cy="240007"/>
          </a:xfrm>
          <a:prstGeom prst="rect">
            <a:avLst/>
          </a:prstGeom>
          <a:noFill/>
          <a:ln w="31750">
            <a:solidFill>
              <a:srgbClr val="1753CD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47" name="矩形 17"/>
          <p:cNvSpPr>
            <a:spLocks noChangeArrowheads="1"/>
          </p:cNvSpPr>
          <p:nvPr/>
        </p:nvSpPr>
        <p:spPr bwMode="auto">
          <a:xfrm>
            <a:off x="2125133" y="1424289"/>
            <a:ext cx="1137205" cy="1045528"/>
          </a:xfrm>
          <a:prstGeom prst="rect">
            <a:avLst/>
          </a:prstGeom>
          <a:noFill/>
          <a:ln w="31750">
            <a:solidFill>
              <a:srgbClr val="8FAFF2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48" name="椭圆 18"/>
          <p:cNvSpPr>
            <a:spLocks noChangeArrowheads="1"/>
          </p:cNvSpPr>
          <p:nvPr/>
        </p:nvSpPr>
        <p:spPr bwMode="auto">
          <a:xfrm>
            <a:off x="266298" y="792772"/>
            <a:ext cx="188284" cy="188255"/>
          </a:xfrm>
          <a:prstGeom prst="ellipse">
            <a:avLst/>
          </a:prstGeom>
          <a:solidFill>
            <a:srgbClr val="1753CD"/>
          </a:solidFill>
          <a:ln w="12700">
            <a:solidFill>
              <a:srgbClr val="1753CD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49" name="文本框 19"/>
          <p:cNvSpPr>
            <a:spLocks noChangeArrowheads="1"/>
          </p:cNvSpPr>
          <p:nvPr/>
        </p:nvSpPr>
        <p:spPr bwMode="auto">
          <a:xfrm>
            <a:off x="287302" y="799522"/>
            <a:ext cx="152977" cy="197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/>
          </a:p>
        </p:txBody>
      </p:sp>
      <p:sp>
        <p:nvSpPr>
          <p:cNvPr id="52250" name="椭圆 21"/>
          <p:cNvSpPr>
            <a:spLocks noChangeArrowheads="1"/>
          </p:cNvSpPr>
          <p:nvPr/>
        </p:nvSpPr>
        <p:spPr bwMode="auto">
          <a:xfrm>
            <a:off x="2125133" y="1424289"/>
            <a:ext cx="188284" cy="188255"/>
          </a:xfrm>
          <a:prstGeom prst="ellipse">
            <a:avLst/>
          </a:prstGeom>
          <a:solidFill>
            <a:srgbClr val="8FAFF2"/>
          </a:solidFill>
          <a:ln w="12700">
            <a:solidFill>
              <a:srgbClr val="1753CD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51" name="矩形 22"/>
          <p:cNvSpPr>
            <a:spLocks noChangeArrowheads="1"/>
          </p:cNvSpPr>
          <p:nvPr/>
        </p:nvSpPr>
        <p:spPr bwMode="auto">
          <a:xfrm>
            <a:off x="266298" y="1012528"/>
            <a:ext cx="1858835" cy="1399538"/>
          </a:xfrm>
          <a:prstGeom prst="rect">
            <a:avLst/>
          </a:prstGeom>
          <a:noFill/>
          <a:ln w="31750">
            <a:solidFill>
              <a:srgbClr val="0F3788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52" name="椭圆 23"/>
          <p:cNvSpPr>
            <a:spLocks noChangeArrowheads="1"/>
          </p:cNvSpPr>
          <p:nvPr/>
        </p:nvSpPr>
        <p:spPr bwMode="auto">
          <a:xfrm>
            <a:off x="266298" y="1012528"/>
            <a:ext cx="188284" cy="188255"/>
          </a:xfrm>
          <a:prstGeom prst="ellipse">
            <a:avLst/>
          </a:prstGeom>
          <a:solidFill>
            <a:srgbClr val="0F3788"/>
          </a:solidFill>
          <a:ln w="12700">
            <a:solidFill>
              <a:srgbClr val="1753CD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2253" name="文本框 24"/>
          <p:cNvSpPr>
            <a:spLocks noChangeArrowheads="1"/>
          </p:cNvSpPr>
          <p:nvPr/>
        </p:nvSpPr>
        <p:spPr bwMode="auto">
          <a:xfrm>
            <a:off x="289552" y="1012527"/>
            <a:ext cx="152977" cy="197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/>
          </a:p>
        </p:txBody>
      </p:sp>
      <p:sp>
        <p:nvSpPr>
          <p:cNvPr id="52254" name="文本框 20"/>
          <p:cNvSpPr>
            <a:spLocks noChangeArrowheads="1"/>
          </p:cNvSpPr>
          <p:nvPr/>
        </p:nvSpPr>
        <p:spPr bwMode="auto">
          <a:xfrm>
            <a:off x="2154388" y="1431789"/>
            <a:ext cx="159029" cy="197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/>
          </a:p>
        </p:txBody>
      </p:sp>
      <p:sp>
        <p:nvSpPr>
          <p:cNvPr id="52255" name="文本框 25"/>
          <p:cNvSpPr>
            <a:spLocks noChangeArrowheads="1"/>
          </p:cNvSpPr>
          <p:nvPr/>
        </p:nvSpPr>
        <p:spPr bwMode="auto">
          <a:xfrm>
            <a:off x="1435009" y="2412065"/>
            <a:ext cx="600215" cy="1975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>
            <a:spAutoFit/>
          </a:bodyPr>
          <a:lstStyle/>
          <a:p>
            <a:r>
              <a:rPr lang="zh-CN" altLang="en-US" b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课件界面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16796" y="3067583"/>
            <a:ext cx="1344242" cy="172505"/>
          </a:xfrm>
          <a:noFill/>
        </p:spPr>
        <p:txBody>
          <a:bodyPr/>
          <a:lstStyle/>
          <a:p>
            <a:fld id="{7435EEED-4E81-4499-B959-613B844C3FFF}" type="slidenum">
              <a:rPr lang="zh-CN" altLang="en-US"/>
              <a:pPr/>
              <a:t>17</a:t>
            </a:fld>
            <a:endParaRPr lang="zh-CN" altLang="en-US"/>
          </a:p>
        </p:txBody>
      </p:sp>
      <p:pic>
        <p:nvPicPr>
          <p:cNvPr id="60419" name="Picture 2" descr="C:\Users\Administrator\Desktop\Logo\IBlogo艾比岛透明底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6082"/>
            <a:ext cx="569353" cy="23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矩形 3"/>
          <p:cNvSpPr>
            <a:spLocks noChangeArrowheads="1"/>
          </p:cNvSpPr>
          <p:nvPr/>
        </p:nvSpPr>
        <p:spPr bwMode="auto">
          <a:xfrm>
            <a:off x="1516774" y="106503"/>
            <a:ext cx="854404" cy="274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1" tIns="21601" rIns="43201" bIns="21601">
            <a:spAutoFit/>
          </a:bodyPr>
          <a:lstStyle/>
          <a:p>
            <a:r>
              <a:rPr lang="zh-CN" altLang="en-US" sz="1500" b="1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项目优势</a:t>
            </a:r>
            <a:endParaRPr lang="zh-CN" altLang="en-US" dirty="0"/>
          </a:p>
        </p:txBody>
      </p:sp>
      <p:sp>
        <p:nvSpPr>
          <p:cNvPr id="60421" name="文本框 37"/>
          <p:cNvSpPr>
            <a:spLocks noChangeArrowheads="1"/>
          </p:cNvSpPr>
          <p:nvPr/>
        </p:nvSpPr>
        <p:spPr bwMode="auto">
          <a:xfrm>
            <a:off x="1523197" y="334160"/>
            <a:ext cx="857256" cy="146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r>
              <a:rPr lang="zh-CN" altLang="en-US" baseline="-300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大数据学习报告</a:t>
            </a:r>
          </a:p>
        </p:txBody>
      </p:sp>
      <p:sp>
        <p:nvSpPr>
          <p:cNvPr id="60422" name="任意多边形 4"/>
          <p:cNvSpPr>
            <a:spLocks noChangeArrowheads="1"/>
          </p:cNvSpPr>
          <p:nvPr/>
        </p:nvSpPr>
        <p:spPr bwMode="auto">
          <a:xfrm flipH="1">
            <a:off x="1496646" y="607824"/>
            <a:ext cx="234792" cy="264007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0423" name="任意多边形 5"/>
          <p:cNvSpPr>
            <a:spLocks noChangeArrowheads="1"/>
          </p:cNvSpPr>
          <p:nvPr/>
        </p:nvSpPr>
        <p:spPr bwMode="auto">
          <a:xfrm flipH="1">
            <a:off x="1210718" y="141754"/>
            <a:ext cx="234793" cy="210006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" name="组合 30"/>
          <p:cNvGrpSpPr/>
          <p:nvPr/>
        </p:nvGrpSpPr>
        <p:grpSpPr bwMode="auto">
          <a:xfrm>
            <a:off x="1411252" y="627487"/>
            <a:ext cx="1254953" cy="734270"/>
            <a:chOff x="0" y="5304905"/>
            <a:chExt cx="2655838" cy="1553095"/>
          </a:xfrm>
        </p:grpSpPr>
        <p:sp>
          <p:nvSpPr>
            <p:cNvPr id="60425" name="矩形 16"/>
            <p:cNvSpPr>
              <a:spLocks noChangeArrowheads="1"/>
            </p:cNvSpPr>
            <p:nvPr/>
          </p:nvSpPr>
          <p:spPr bwMode="auto">
            <a:xfrm>
              <a:off x="0" y="5304905"/>
              <a:ext cx="2568575" cy="1553095"/>
            </a:xfrm>
            <a:prstGeom prst="rect">
              <a:avLst/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426" name="圆角矩形 27"/>
            <p:cNvSpPr>
              <a:spLocks noChangeArrowheads="1"/>
            </p:cNvSpPr>
            <p:nvPr/>
          </p:nvSpPr>
          <p:spPr bwMode="auto">
            <a:xfrm>
              <a:off x="315071" y="5567363"/>
              <a:ext cx="1938432" cy="409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b="1" dirty="0">
                <a:solidFill>
                  <a:schemeClr val="accent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998" name="文本框 16"/>
            <p:cNvSpPr>
              <a:spLocks noChangeArrowheads="1"/>
            </p:cNvSpPr>
            <p:nvPr/>
          </p:nvSpPr>
          <p:spPr bwMode="auto">
            <a:xfrm>
              <a:off x="236907" y="5549212"/>
              <a:ext cx="2037929" cy="520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ea typeface="+mn-ea"/>
                </a:rPr>
                <a:t>完整学情分析</a:t>
              </a:r>
              <a:endParaRPr lang="zh-CN" altLang="en-US" sz="1100" b="1" dirty="0">
                <a:latin typeface="+mn-ea"/>
              </a:endParaRPr>
            </a:p>
          </p:txBody>
        </p:sp>
        <p:sp>
          <p:nvSpPr>
            <p:cNvPr id="60428" name="文本框 26"/>
            <p:cNvSpPr>
              <a:spLocks noChangeArrowheads="1"/>
            </p:cNvSpPr>
            <p:nvPr/>
          </p:nvSpPr>
          <p:spPr bwMode="auto">
            <a:xfrm>
              <a:off x="173038" y="6105525"/>
              <a:ext cx="2482800" cy="7421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大数据记录学生的学习情况，家长可以及时掌握</a:t>
              </a:r>
              <a:endParaRPr lang="zh-CN" altLang="en-US" dirty="0"/>
            </a:p>
          </p:txBody>
        </p:sp>
      </p:grpSp>
      <p:grpSp>
        <p:nvGrpSpPr>
          <p:cNvPr id="3" name="组合 33"/>
          <p:cNvGrpSpPr/>
          <p:nvPr/>
        </p:nvGrpSpPr>
        <p:grpSpPr bwMode="auto">
          <a:xfrm>
            <a:off x="1411252" y="1480260"/>
            <a:ext cx="1213719" cy="734270"/>
            <a:chOff x="3465843" y="5304905"/>
            <a:chExt cx="2568575" cy="1553095"/>
          </a:xfrm>
        </p:grpSpPr>
        <p:sp>
          <p:nvSpPr>
            <p:cNvPr id="60430" name="矩形 46"/>
            <p:cNvSpPr>
              <a:spLocks noChangeArrowheads="1"/>
            </p:cNvSpPr>
            <p:nvPr/>
          </p:nvSpPr>
          <p:spPr bwMode="auto">
            <a:xfrm>
              <a:off x="3465843" y="5304905"/>
              <a:ext cx="2568575" cy="1553095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431" name="圆角矩形 48"/>
            <p:cNvSpPr>
              <a:spLocks noChangeArrowheads="1"/>
            </p:cNvSpPr>
            <p:nvPr/>
          </p:nvSpPr>
          <p:spPr bwMode="auto">
            <a:xfrm>
              <a:off x="3794077" y="5597957"/>
              <a:ext cx="1980537" cy="409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b="1" dirty="0">
                <a:solidFill>
                  <a:schemeClr val="accent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002" name="文本框 16"/>
            <p:cNvSpPr>
              <a:spLocks noChangeArrowheads="1"/>
            </p:cNvSpPr>
            <p:nvPr/>
          </p:nvSpPr>
          <p:spPr bwMode="auto">
            <a:xfrm>
              <a:off x="3702750" y="5587287"/>
              <a:ext cx="2028825" cy="5207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b="1" dirty="0">
                  <a:latin typeface="+mn-ea"/>
                  <a:ea typeface="+mn-ea"/>
                </a:rPr>
                <a:t>结合课堂表现</a:t>
              </a:r>
            </a:p>
          </p:txBody>
        </p:sp>
        <p:sp>
          <p:nvSpPr>
            <p:cNvPr id="60433" name="文本框 26"/>
            <p:cNvSpPr>
              <a:spLocks noChangeArrowheads="1"/>
            </p:cNvSpPr>
            <p:nvPr/>
          </p:nvSpPr>
          <p:spPr bwMode="auto">
            <a:xfrm>
              <a:off x="3686176" y="6105525"/>
              <a:ext cx="2220914" cy="7421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学习成长，成绩查询</a:t>
              </a:r>
            </a:p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积分兑换，学习报告</a:t>
              </a:r>
              <a:endParaRPr lang="zh-CN" altLang="en-US" dirty="0"/>
            </a:p>
          </p:txBody>
        </p:sp>
      </p:grpSp>
      <p:grpSp>
        <p:nvGrpSpPr>
          <p:cNvPr id="4" name="组合 31"/>
          <p:cNvGrpSpPr/>
          <p:nvPr/>
        </p:nvGrpSpPr>
        <p:grpSpPr bwMode="auto">
          <a:xfrm>
            <a:off x="1411252" y="2333033"/>
            <a:ext cx="1213719" cy="734270"/>
            <a:chOff x="7021513" y="5304905"/>
            <a:chExt cx="2568575" cy="1553095"/>
          </a:xfrm>
        </p:grpSpPr>
        <p:sp>
          <p:nvSpPr>
            <p:cNvPr id="60435" name="矩形 54"/>
            <p:cNvSpPr>
              <a:spLocks noChangeArrowheads="1"/>
            </p:cNvSpPr>
            <p:nvPr/>
          </p:nvSpPr>
          <p:spPr bwMode="auto">
            <a:xfrm>
              <a:off x="7021513" y="5304905"/>
              <a:ext cx="2568575" cy="1553095"/>
            </a:xfrm>
            <a:prstGeom prst="rect">
              <a:avLst/>
            </a:prstGeom>
            <a:solidFill>
              <a:srgbClr val="1753C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436" name="圆角矩形 56"/>
            <p:cNvSpPr>
              <a:spLocks noChangeArrowheads="1"/>
            </p:cNvSpPr>
            <p:nvPr/>
          </p:nvSpPr>
          <p:spPr bwMode="auto">
            <a:xfrm>
              <a:off x="7553325" y="5567363"/>
              <a:ext cx="1509713" cy="409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 b="1" dirty="0">
                <a:solidFill>
                  <a:schemeClr val="accent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437" name="文本框 16"/>
            <p:cNvSpPr>
              <a:spLocks noChangeArrowheads="1"/>
            </p:cNvSpPr>
            <p:nvPr/>
          </p:nvSpPr>
          <p:spPr bwMode="auto">
            <a:xfrm>
              <a:off x="7454530" y="5542564"/>
              <a:ext cx="1769271" cy="5207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能力图谱</a:t>
              </a:r>
            </a:p>
          </p:txBody>
        </p:sp>
        <p:sp>
          <p:nvSpPr>
            <p:cNvPr id="60438" name="文本框 26"/>
            <p:cNvSpPr>
              <a:spLocks noChangeArrowheads="1"/>
            </p:cNvSpPr>
            <p:nvPr/>
          </p:nvSpPr>
          <p:spPr bwMode="auto">
            <a:xfrm>
              <a:off x="7194551" y="6105525"/>
              <a:ext cx="2331617" cy="7421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图型显示各项能力指标，</a:t>
              </a:r>
              <a:endParaRPr lang="en-US" altLang="zh-CN" sz="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老师家长一目了然</a:t>
              </a:r>
            </a:p>
          </p:txBody>
        </p:sp>
      </p:grpSp>
      <p:pic>
        <p:nvPicPr>
          <p:cNvPr id="604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9581" y="141754"/>
            <a:ext cx="2162640" cy="301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16796" y="3067583"/>
            <a:ext cx="1344242" cy="172505"/>
          </a:xfrm>
          <a:noFill/>
        </p:spPr>
        <p:txBody>
          <a:bodyPr/>
          <a:lstStyle/>
          <a:p>
            <a:fld id="{7435EEED-4E81-4499-B959-613B844C3FFF}" type="slidenum">
              <a:rPr lang="zh-CN" altLang="en-US"/>
              <a:pPr/>
              <a:t>18</a:t>
            </a:fld>
            <a:endParaRPr lang="zh-CN" altLang="en-US"/>
          </a:p>
        </p:txBody>
      </p:sp>
      <p:sp>
        <p:nvSpPr>
          <p:cNvPr id="60420" name="矩形 3"/>
          <p:cNvSpPr>
            <a:spLocks noChangeArrowheads="1"/>
          </p:cNvSpPr>
          <p:nvPr/>
        </p:nvSpPr>
        <p:spPr bwMode="auto">
          <a:xfrm>
            <a:off x="1451759" y="119846"/>
            <a:ext cx="3575380" cy="289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1" tIns="21601" rIns="43201" bIns="21601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相同模式支持线下班组与在线直播使用</a:t>
            </a: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423" name="任意多边形 5"/>
          <p:cNvSpPr>
            <a:spLocks noChangeArrowheads="1"/>
          </p:cNvSpPr>
          <p:nvPr/>
        </p:nvSpPr>
        <p:spPr bwMode="auto">
          <a:xfrm flipH="1">
            <a:off x="1210718" y="141754"/>
            <a:ext cx="234793" cy="210006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1026" name="Picture 2" descr="E:\General Use\01 商务专用\在线直播资源\直播-微校平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960" y="512755"/>
            <a:ext cx="1907385" cy="1072800"/>
          </a:xfrm>
          <a:prstGeom prst="rect">
            <a:avLst/>
          </a:prstGeom>
          <a:noFill/>
        </p:spPr>
      </p:pic>
      <p:pic>
        <p:nvPicPr>
          <p:cNvPr id="1027" name="Picture 3" descr="E:\General Use\01 商务专用\在线直播资源\直播-Ab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1959" y="1976004"/>
            <a:ext cx="1907386" cy="1072800"/>
          </a:xfrm>
          <a:prstGeom prst="rect">
            <a:avLst/>
          </a:prstGeom>
          <a:noFill/>
        </p:spPr>
      </p:pic>
      <p:pic>
        <p:nvPicPr>
          <p:cNvPr id="1028" name="Picture 4" descr="E:\General Use\01 商务专用\在线直播资源\直播-YOYOP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065" y="1976004"/>
            <a:ext cx="1857388" cy="1115712"/>
          </a:xfrm>
          <a:prstGeom prst="rect">
            <a:avLst/>
          </a:prstGeom>
          <a:noFill/>
        </p:spPr>
      </p:pic>
      <p:pic>
        <p:nvPicPr>
          <p:cNvPr id="1029" name="Picture 5" descr="E:\General Use\01 商务专用\在线直播资源\直播-课堂加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065" y="512755"/>
            <a:ext cx="1907386" cy="107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439" y="0"/>
            <a:ext cx="580947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D66AE-31D2-4F0B-9151-E21FAC673C7C}" type="slidenum">
              <a:rPr lang="zh-CN" altLang="en-US"/>
              <a:pPr/>
              <a:t>2</a:t>
            </a:fld>
            <a:endParaRPr lang="zh-CN" altLang="en-US"/>
          </a:p>
        </p:txBody>
      </p:sp>
      <p:sp>
        <p:nvSpPr>
          <p:cNvPr id="38916" name="文本框 6"/>
          <p:cNvSpPr>
            <a:spLocks noChangeArrowheads="1"/>
          </p:cNvSpPr>
          <p:nvPr/>
        </p:nvSpPr>
        <p:spPr bwMode="auto">
          <a:xfrm>
            <a:off x="2260908" y="1798549"/>
            <a:ext cx="1267064" cy="397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 anchor="ctr">
            <a:spAutoFit/>
          </a:bodyPr>
          <a:lstStyle/>
          <a:p>
            <a:pPr algn="ctr"/>
            <a:r>
              <a:rPr lang="zh-CN" altLang="en-US" sz="2300" b="1" dirty="0" smtClean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市场介绍</a:t>
            </a:r>
            <a:endParaRPr lang="zh-CN" altLang="en-US" dirty="0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309015" y="762788"/>
            <a:ext cx="1180713" cy="994563"/>
            <a:chOff x="0" y="-278179"/>
            <a:chExt cx="2498670" cy="2105819"/>
          </a:xfrm>
        </p:grpSpPr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flipH="1">
              <a:off x="358205" y="-278179"/>
              <a:ext cx="2140463" cy="195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altLang="zh-CN" sz="5400" dirty="0" smtClean="0">
                  <a:solidFill>
                    <a:srgbClr val="009FE8"/>
                  </a:solidFill>
                  <a:latin typeface="Impact" panose="020B0806030902050204" pitchFamily="34" charset="0"/>
                  <a:ea typeface="Microsoft YaHei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dirty="0"/>
            </a:p>
          </p:txBody>
        </p:sp>
        <p:sp>
          <p:nvSpPr>
            <p:cNvPr id="14" name="椭圆 7"/>
            <p:cNvSpPr>
              <a:spLocks noChangeArrowheads="1"/>
            </p:cNvSpPr>
            <p:nvPr/>
          </p:nvSpPr>
          <p:spPr bwMode="auto">
            <a:xfrm>
              <a:off x="30180" y="1284311"/>
              <a:ext cx="2468490" cy="3276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0" y="1439777"/>
              <a:ext cx="2498670" cy="387863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</p:grpSp>
      <p:sp>
        <p:nvSpPr>
          <p:cNvPr id="16" name="任意多边形 38"/>
          <p:cNvSpPr>
            <a:spLocks noChangeArrowheads="1"/>
          </p:cNvSpPr>
          <p:nvPr/>
        </p:nvSpPr>
        <p:spPr bwMode="auto">
          <a:xfrm>
            <a:off x="2448540" y="781668"/>
            <a:ext cx="923417" cy="525764"/>
          </a:xfrm>
          <a:custGeom>
            <a:avLst/>
            <a:gdLst/>
            <a:ahLst/>
            <a:cxnLst>
              <a:cxn ang="0">
                <a:pos x="0" y="539460"/>
              </a:cxn>
              <a:cxn ang="0">
                <a:pos x="0" y="0"/>
              </a:cxn>
              <a:cxn ang="0">
                <a:pos x="1845118" y="0"/>
              </a:cxn>
              <a:cxn ang="0">
                <a:pos x="1845118" y="1113172"/>
              </a:cxn>
            </a:cxnLst>
            <a:rect l="0" t="0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>
            <a:off x="2309015" y="927171"/>
            <a:ext cx="1180713" cy="863273"/>
          </a:xfrm>
          <a:custGeom>
            <a:avLst/>
            <a:gdLst/>
            <a:ahLst/>
            <a:cxnLst>
              <a:cxn ang="0">
                <a:pos x="2362498" y="1612423"/>
              </a:cxn>
              <a:cxn ang="0">
                <a:pos x="2362498" y="1827878"/>
              </a:cxn>
              <a:cxn ang="0">
                <a:pos x="839514" y="1827878"/>
              </a:cxn>
              <a:cxn ang="0">
                <a:pos x="433218" y="1827878"/>
              </a:cxn>
              <a:cxn ang="0">
                <a:pos x="433218" y="1826314"/>
              </a:cxn>
              <a:cxn ang="0">
                <a:pos x="0" y="1826314"/>
              </a:cxn>
              <a:cxn ang="0">
                <a:pos x="0" y="0"/>
              </a:cxn>
              <a:cxn ang="0">
                <a:pos x="618105" y="0"/>
              </a:cxn>
            </a:cxnLst>
            <a:rect l="0" t="0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875" y="762788"/>
            <a:ext cx="5309411" cy="135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未来学校一定是线上线下互动的，线上线下重塑的 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(OMO)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这种重塑一定是从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过程数据、行为数据、学情数据</a:t>
            </a: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评价数据</a:t>
            </a: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这四个维度上去整合建立自己的标准。通过多维度去把控工作的</a:t>
            </a:r>
            <a:r>
              <a:rPr lang="en-US" altLang="zh-CN" sz="1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4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KPI</a:t>
            </a: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，把校务行为，教务行为、教学行为流程化，把学生的学情数据化，然后评价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场景化</a:t>
            </a:r>
            <a:r>
              <a:rPr lang="zh-CN" altLang="en-US" sz="14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。”</a:t>
            </a:r>
          </a:p>
        </p:txBody>
      </p:sp>
      <p:sp>
        <p:nvSpPr>
          <p:cNvPr id="3" name="標題 1"/>
          <p:cNvSpPr txBox="1"/>
          <p:nvPr/>
        </p:nvSpPr>
        <p:spPr bwMode="auto">
          <a:xfrm>
            <a:off x="18708" y="119846"/>
            <a:ext cx="5290703" cy="285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/>
          <a:lstStyle/>
          <a:p>
            <a:pPr>
              <a:lnSpc>
                <a:spcPct val="9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结语                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走一样的路 到不了新地方！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0255" y="2191548"/>
            <a:ext cx="4143404" cy="738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5" tIns="21603" rIns="43205" bIns="2160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以前没有的现在会有 </a:t>
            </a: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· 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以前有的现在会变</a:t>
            </a:r>
            <a:endParaRPr lang="en-US" altLang="zh-CN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6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值得我们把课程及模式重做一遍</a:t>
            </a:r>
            <a:endParaRPr lang="en-US" altLang="zh-CN" sz="16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任意多边形 18"/>
          <p:cNvSpPr>
            <a:spLocks noChangeArrowheads="1"/>
          </p:cNvSpPr>
          <p:nvPr/>
        </p:nvSpPr>
        <p:spPr bwMode="auto">
          <a:xfrm rot="10800000">
            <a:off x="2061371" y="921025"/>
            <a:ext cx="1657049" cy="1355287"/>
          </a:xfrm>
          <a:custGeom>
            <a:avLst/>
            <a:gdLst/>
            <a:ahLst/>
            <a:cxnLst>
              <a:cxn ang="0">
                <a:pos x="0" y="259565"/>
              </a:cxn>
              <a:cxn ang="0">
                <a:pos x="0" y="0"/>
              </a:cxn>
              <a:cxn ang="0">
                <a:pos x="3171687" y="0"/>
              </a:cxn>
              <a:cxn ang="0">
                <a:pos x="3171687" y="2069635"/>
              </a:cxn>
              <a:cxn ang="0">
                <a:pos x="0" y="2069635"/>
              </a:cxn>
              <a:cxn ang="0">
                <a:pos x="0" y="1810069"/>
              </a:cxn>
            </a:cxnLst>
            <a:rect l="0" t="0" r="r" b="b"/>
            <a:pathLst>
              <a:path w="3171687" h="2069635">
                <a:moveTo>
                  <a:pt x="0" y="259565"/>
                </a:moveTo>
                <a:lnTo>
                  <a:pt x="0" y="0"/>
                </a:lnTo>
                <a:lnTo>
                  <a:pt x="3171687" y="0"/>
                </a:lnTo>
                <a:lnTo>
                  <a:pt x="3171687" y="2069635"/>
                </a:lnTo>
                <a:lnTo>
                  <a:pt x="0" y="2069635"/>
                </a:lnTo>
                <a:lnTo>
                  <a:pt x="0" y="1810069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708" name="任意多边形 22"/>
          <p:cNvSpPr>
            <a:spLocks noChangeArrowheads="1"/>
          </p:cNvSpPr>
          <p:nvPr/>
        </p:nvSpPr>
        <p:spPr bwMode="auto">
          <a:xfrm>
            <a:off x="3079305" y="701269"/>
            <a:ext cx="1065192" cy="663018"/>
          </a:xfrm>
          <a:custGeom>
            <a:avLst/>
            <a:gdLst/>
            <a:ahLst/>
            <a:cxnLst>
              <a:cxn ang="0">
                <a:pos x="0" y="700070"/>
              </a:cxn>
              <a:cxn ang="0">
                <a:pos x="0" y="0"/>
              </a:cxn>
              <a:cxn ang="0">
                <a:pos x="2253807" y="0"/>
              </a:cxn>
              <a:cxn ang="0">
                <a:pos x="2253807" y="1262130"/>
              </a:cxn>
              <a:cxn ang="0">
                <a:pos x="1013277" y="1262130"/>
              </a:cxn>
            </a:cxnLst>
            <a:rect l="0" t="0" r="r" b="b"/>
            <a:pathLst>
              <a:path w="2253807" h="1262130">
                <a:moveTo>
                  <a:pt x="0" y="700070"/>
                </a:moveTo>
                <a:lnTo>
                  <a:pt x="0" y="0"/>
                </a:lnTo>
                <a:lnTo>
                  <a:pt x="2253807" y="0"/>
                </a:lnTo>
                <a:lnTo>
                  <a:pt x="2253807" y="1262130"/>
                </a:lnTo>
                <a:lnTo>
                  <a:pt x="1013277" y="1262130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709" name="TextBox 5"/>
          <p:cNvSpPr>
            <a:spLocks noChangeArrowheads="1"/>
          </p:cNvSpPr>
          <p:nvPr/>
        </p:nvSpPr>
        <p:spPr bwMode="auto">
          <a:xfrm>
            <a:off x="1901593" y="1064279"/>
            <a:ext cx="1957853" cy="11054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 anchor="ctr">
            <a:spAutoFit/>
          </a:bodyPr>
          <a:lstStyle/>
          <a:p>
            <a:pPr algn="ctr"/>
            <a:r>
              <a:rPr lang="zh-CN" altLang="en-US" sz="4700" b="1" dirty="0">
                <a:solidFill>
                  <a:srgbClr val="4B73A8"/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Ebrima" panose="02000000000000000000" pitchFamily="2" charset="0"/>
              </a:rPr>
              <a:t>谢</a:t>
            </a:r>
            <a:r>
              <a:rPr lang="zh-CN" altLang="en-US" sz="4700" b="1" dirty="0">
                <a:solidFill>
                  <a:srgbClr val="009FE8"/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Ebrima" panose="02000000000000000000" pitchFamily="2" charset="0"/>
              </a:rPr>
              <a:t>谢</a:t>
            </a:r>
          </a:p>
          <a:p>
            <a:pPr algn="ctr"/>
            <a:r>
              <a:rPr lang="en-US" altLang="zh-CN" sz="2200" b="1" dirty="0">
                <a:solidFill>
                  <a:srgbClr val="4B73A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T</a:t>
            </a:r>
            <a:r>
              <a:rPr lang="en-US" altLang="zh-CN" sz="2200" b="1" dirty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H</a:t>
            </a:r>
            <a:r>
              <a:rPr lang="en-US" altLang="zh-CN" sz="22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A</a:t>
            </a:r>
            <a:r>
              <a:rPr lang="en-US" altLang="zh-CN" sz="2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N</a:t>
            </a:r>
            <a:r>
              <a:rPr lang="en-US" altLang="zh-CN" sz="2200" b="1" dirty="0">
                <a:solidFill>
                  <a:srgbClr val="4B73A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K</a:t>
            </a:r>
            <a:r>
              <a:rPr lang="en-US" altLang="zh-CN" sz="2200" b="1" dirty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Ebrima" panose="02000000000000000000" pitchFamily="2" charset="0"/>
              </a:rPr>
              <a:t>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 txBox="1"/>
          <p:nvPr/>
        </p:nvSpPr>
        <p:spPr bwMode="auto">
          <a:xfrm>
            <a:off x="22999" y="119846"/>
            <a:ext cx="5290703" cy="285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/>
          <a:lstStyle/>
          <a:p>
            <a:pPr>
              <a:lnSpc>
                <a:spcPct val="90000"/>
              </a:lnSpc>
            </a:pPr>
            <a:r>
              <a:rPr lang="zh-TW" altLang="en-US" sz="1600" b="1" dirty="0">
                <a:latin typeface="Century Gothic" panose="020B0502020202020204" pitchFamily="34" charset="0"/>
                <a:ea typeface="Noto Sans CJK TC Thin" charset="-120"/>
              </a:rPr>
              <a:t>创始团队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353289" y="438778"/>
            <a:ext cx="4377645" cy="966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0" tIns="21600" rIns="43200" bIns="216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蓝信彰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President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斯坦福 电机博士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台湾数位乐学集团董事长  亚太区（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Google  Facebook  Twitter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等运营商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）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   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让孩子沉受压力，站着思考，知道没有头绪才是开始，放牛吃草，学会作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   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大事的方法。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381795" y="1477168"/>
            <a:ext cx="3650908" cy="11977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0" tIns="21600" rIns="43200" bIns="216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尹持法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CEO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杜兰大学  计算机硕士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台湾微软  中国微软  数据库资深技术顾问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  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利用科技手段，帮助教育产业升级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365292" y="2334424"/>
            <a:ext cx="3441620" cy="7361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0" tIns="21600" rIns="43200" bIns="216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俞淑贞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COO 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新竹教育大学  数位学习科技研究所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中国可乐谷互动英语创始人</a:t>
            </a:r>
            <a:endParaRPr lang="en-US" altLang="zh-CN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  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学习的目的在是使我们成为更完全的人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</a:endParaRPr>
          </a:p>
        </p:txBody>
      </p:sp>
      <p:pic>
        <p:nvPicPr>
          <p:cNvPr id="6" name="Picture 2" descr="C:\Users\Administrator\Desktop\桌面\Logo\图标\修图\蓝董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627" y="552922"/>
            <a:ext cx="789893" cy="78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C:\Users\Administrator\Desktop\桌面\Logo\图标\修图\宝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132" y="1455196"/>
            <a:ext cx="789893" cy="789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C:\Users\Administrator\Desktop\桌面\Logo\图标\修图\俞老师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27" y="2330471"/>
            <a:ext cx="789893" cy="78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Administrator\Desktop\桌面\Logo\图标\icon\观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635" y="939978"/>
            <a:ext cx="180000" cy="180000"/>
          </a:xfrm>
          <a:prstGeom prst="rect">
            <a:avLst/>
          </a:prstGeom>
          <a:noFill/>
        </p:spPr>
      </p:pic>
      <p:pic>
        <p:nvPicPr>
          <p:cNvPr id="1029" name="Picture 5" descr="C:\Users\Administrator\Desktop\桌面\Logo\图标\icon\观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635" y="1963390"/>
            <a:ext cx="180000" cy="180000"/>
          </a:xfrm>
          <a:prstGeom prst="rect">
            <a:avLst/>
          </a:prstGeom>
          <a:noFill/>
        </p:spPr>
      </p:pic>
      <p:pic>
        <p:nvPicPr>
          <p:cNvPr id="17" name="Picture 5" descr="C:\Users\Administrator\Desktop\桌面\Logo\图标\icon\观点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0321" y="2810879"/>
            <a:ext cx="180000" cy="18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istrator\Desktop\桌面\Logo\图标\科目分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70" y="334160"/>
            <a:ext cx="4452155" cy="2893034"/>
          </a:xfrm>
          <a:prstGeom prst="rect">
            <a:avLst/>
          </a:prstGeom>
          <a:noFill/>
        </p:spPr>
      </p:pic>
      <p:sp>
        <p:nvSpPr>
          <p:cNvPr id="6" name="標題 1"/>
          <p:cNvSpPr txBox="1"/>
          <p:nvPr/>
        </p:nvSpPr>
        <p:spPr bwMode="auto">
          <a:xfrm>
            <a:off x="1737511" y="119846"/>
            <a:ext cx="2714644" cy="2857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3205" tIns="21603" rIns="43205" bIns="21603"/>
          <a:lstStyle/>
          <a:p>
            <a:pPr>
              <a:lnSpc>
                <a:spcPct val="9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</a:rPr>
              <a:t>   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幼小段课程选择占比</a:t>
            </a:r>
            <a:endParaRPr lang="zh-TW" altLang="en-US" sz="1600" b="1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23395" y="2834490"/>
            <a:ext cx="26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/>
              <a:t>信息来源：中国信息数据网 </a:t>
            </a:r>
            <a:endParaRPr lang="en-US" altLang="zh-CN" dirty="0"/>
          </a:p>
          <a:p>
            <a:pPr algn="r"/>
            <a:r>
              <a:rPr lang="zh-CN" altLang="en-US" dirty="0"/>
              <a:t>教育支出占家庭可支配支出的</a:t>
            </a:r>
            <a:r>
              <a:rPr lang="en-US" altLang="zh-CN" dirty="0"/>
              <a:t>32.4%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99" y="477036"/>
            <a:ext cx="5286412" cy="22145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经营模式效率提升。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人治作业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标准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流程</a:t>
            </a:r>
            <a:endParaRPr lang="en-US" altLang="zh-CN" sz="3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授课模式要多场景。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线下班组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线上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直播</a:t>
            </a:r>
            <a:endParaRPr lang="en-US" altLang="zh-CN" sz="3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员工技能要提升。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课堂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面授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线上直播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产业分工细化。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管理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工具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体系的升级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营销场景升级。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传统线下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在线品牌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经营</a:t>
            </a:r>
            <a:endParaRPr lang="en-US" altLang="zh-CN" sz="30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服务体验升级。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-》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单一目标 </a:t>
            </a:r>
            <a:r>
              <a:rPr lang="en-US" altLang="zh-CN" sz="3000" dirty="0" smtClean="0">
                <a:latin typeface="微软雅黑" pitchFamily="34" charset="-122"/>
                <a:ea typeface="微软雅黑" pitchFamily="34" charset="-122"/>
              </a:rPr>
              <a:t>vs. </a:t>
            </a:r>
            <a:r>
              <a:rPr lang="zh-CN" altLang="en-US" sz="3000" dirty="0" smtClean="0"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sz="3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体验</a:t>
            </a:r>
            <a:endParaRPr lang="zh-CN" altLang="en-US" sz="2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C03BF46A-7999-4ACE-941B-1F4161637816}"/>
              </a:ext>
            </a:extLst>
          </p:cNvPr>
          <p:cNvSpPr txBox="1"/>
          <p:nvPr/>
        </p:nvSpPr>
        <p:spPr>
          <a:xfrm>
            <a:off x="1523197" y="119846"/>
            <a:ext cx="2655496" cy="335169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教培经营模式的升级之路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23065" y="1691482"/>
            <a:ext cx="5143536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51435" tIns="25718" rIns="51435" bIns="25718" rtlCol="0">
            <a:normAutofit/>
          </a:bodyPr>
          <a:lstStyle/>
          <a:p>
            <a:pPr marL="192881" marR="0" lvl="0" indent="-192881" algn="l" defTabSz="51435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结论：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192881" marR="0" lvl="0" indent="-192881" algn="l" defTabSz="51435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1-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标准化、标准化、标准化！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192881" marR="0" lvl="0" indent="-192881" algn="l" defTabSz="51435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2-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线下场景融合线上场景！ 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OMO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就是未来！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D66AE-31D2-4F0B-9151-E21FAC673C7C}" type="slidenum">
              <a:rPr lang="zh-CN" altLang="en-US"/>
              <a:pPr/>
              <a:t>6</a:t>
            </a:fld>
            <a:endParaRPr lang="zh-CN" altLang="en-US"/>
          </a:p>
        </p:txBody>
      </p:sp>
      <p:sp>
        <p:nvSpPr>
          <p:cNvPr id="38916" name="文本框 6"/>
          <p:cNvSpPr>
            <a:spLocks noChangeArrowheads="1"/>
          </p:cNvSpPr>
          <p:nvPr/>
        </p:nvSpPr>
        <p:spPr bwMode="auto">
          <a:xfrm>
            <a:off x="2260908" y="1798549"/>
            <a:ext cx="1267064" cy="3975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3205" tIns="21603" rIns="43205" bIns="21603" anchor="ctr">
            <a:spAutoFit/>
          </a:bodyPr>
          <a:lstStyle/>
          <a:p>
            <a:pPr algn="ctr"/>
            <a:r>
              <a:rPr lang="zh-CN" altLang="en-US" sz="2300" b="1" dirty="0" smtClean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平台介绍</a:t>
            </a:r>
            <a:endParaRPr lang="zh-CN" altLang="en-US" dirty="0"/>
          </a:p>
        </p:txBody>
      </p:sp>
      <p:grpSp>
        <p:nvGrpSpPr>
          <p:cNvPr id="2" name="Group 4"/>
          <p:cNvGrpSpPr/>
          <p:nvPr/>
        </p:nvGrpSpPr>
        <p:grpSpPr bwMode="auto">
          <a:xfrm>
            <a:off x="2309015" y="762788"/>
            <a:ext cx="1180713" cy="994563"/>
            <a:chOff x="0" y="-278179"/>
            <a:chExt cx="2498670" cy="2105819"/>
          </a:xfrm>
        </p:grpSpPr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flipH="1">
              <a:off x="358205" y="-278179"/>
              <a:ext cx="2140463" cy="195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altLang="zh-CN" sz="5400" dirty="0">
                  <a:solidFill>
                    <a:srgbClr val="009FE8"/>
                  </a:solidFill>
                  <a:latin typeface="Impact" panose="020B0806030902050204" pitchFamily="34" charset="0"/>
                  <a:ea typeface="Microsoft YaHei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dirty="0"/>
            </a:p>
          </p:txBody>
        </p:sp>
        <p:sp>
          <p:nvSpPr>
            <p:cNvPr id="14" name="椭圆 7"/>
            <p:cNvSpPr>
              <a:spLocks noChangeArrowheads="1"/>
            </p:cNvSpPr>
            <p:nvPr/>
          </p:nvSpPr>
          <p:spPr bwMode="auto">
            <a:xfrm>
              <a:off x="30180" y="1284311"/>
              <a:ext cx="2468490" cy="32768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0" y="1439777"/>
              <a:ext cx="2498670" cy="387863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5A538C"/>
                </a:solidFill>
              </a:endParaRPr>
            </a:p>
          </p:txBody>
        </p:sp>
      </p:grpSp>
      <p:sp>
        <p:nvSpPr>
          <p:cNvPr id="16" name="任意多边形 38"/>
          <p:cNvSpPr>
            <a:spLocks noChangeArrowheads="1"/>
          </p:cNvSpPr>
          <p:nvPr/>
        </p:nvSpPr>
        <p:spPr bwMode="auto">
          <a:xfrm>
            <a:off x="2448540" y="781668"/>
            <a:ext cx="923417" cy="525764"/>
          </a:xfrm>
          <a:custGeom>
            <a:avLst/>
            <a:gdLst/>
            <a:ahLst/>
            <a:cxnLst>
              <a:cxn ang="0">
                <a:pos x="0" y="539460"/>
              </a:cxn>
              <a:cxn ang="0">
                <a:pos x="0" y="0"/>
              </a:cxn>
              <a:cxn ang="0">
                <a:pos x="1845118" y="0"/>
              </a:cxn>
              <a:cxn ang="0">
                <a:pos x="1845118" y="1113172"/>
              </a:cxn>
            </a:cxnLst>
            <a:rect l="0" t="0" r="r" b="b"/>
            <a:pathLst>
              <a:path w="1845118" h="1113172">
                <a:moveTo>
                  <a:pt x="0" y="539460"/>
                </a:moveTo>
                <a:lnTo>
                  <a:pt x="0" y="0"/>
                </a:lnTo>
                <a:lnTo>
                  <a:pt x="1845118" y="0"/>
                </a:lnTo>
                <a:lnTo>
                  <a:pt x="1845118" y="1113172"/>
                </a:lnTo>
              </a:path>
            </a:pathLst>
          </a:custGeom>
          <a:noFill/>
          <a:ln w="31750">
            <a:solidFill>
              <a:srgbClr val="A5A5A5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  <p:sp>
        <p:nvSpPr>
          <p:cNvPr id="17" name="任意多边形 36"/>
          <p:cNvSpPr>
            <a:spLocks noChangeArrowheads="1"/>
          </p:cNvSpPr>
          <p:nvPr/>
        </p:nvSpPr>
        <p:spPr bwMode="auto">
          <a:xfrm>
            <a:off x="2309015" y="927171"/>
            <a:ext cx="1180713" cy="863273"/>
          </a:xfrm>
          <a:custGeom>
            <a:avLst/>
            <a:gdLst/>
            <a:ahLst/>
            <a:cxnLst>
              <a:cxn ang="0">
                <a:pos x="2362498" y="1612423"/>
              </a:cxn>
              <a:cxn ang="0">
                <a:pos x="2362498" y="1827878"/>
              </a:cxn>
              <a:cxn ang="0">
                <a:pos x="839514" y="1827878"/>
              </a:cxn>
              <a:cxn ang="0">
                <a:pos x="433218" y="1827878"/>
              </a:cxn>
              <a:cxn ang="0">
                <a:pos x="433218" y="1826314"/>
              </a:cxn>
              <a:cxn ang="0">
                <a:pos x="0" y="1826314"/>
              </a:cxn>
              <a:cxn ang="0">
                <a:pos x="0" y="0"/>
              </a:cxn>
              <a:cxn ang="0">
                <a:pos x="618105" y="0"/>
              </a:cxn>
            </a:cxnLst>
            <a:rect l="0" t="0" r="r" b="b"/>
            <a:pathLst>
              <a:path w="2362498" h="1827878">
                <a:moveTo>
                  <a:pt x="2362498" y="1612423"/>
                </a:moveTo>
                <a:lnTo>
                  <a:pt x="2362498" y="1827878"/>
                </a:lnTo>
                <a:lnTo>
                  <a:pt x="839514" y="1827878"/>
                </a:lnTo>
                <a:lnTo>
                  <a:pt x="433218" y="1827878"/>
                </a:lnTo>
                <a:lnTo>
                  <a:pt x="433218" y="1826314"/>
                </a:lnTo>
                <a:lnTo>
                  <a:pt x="0" y="1826314"/>
                </a:lnTo>
                <a:lnTo>
                  <a:pt x="0" y="0"/>
                </a:lnTo>
                <a:lnTo>
                  <a:pt x="618105" y="0"/>
                </a:lnTo>
              </a:path>
            </a:pathLst>
          </a:custGeom>
          <a:noFill/>
          <a:ln w="31750">
            <a:solidFill>
              <a:srgbClr val="7F7F7F"/>
            </a:solidFill>
            <a:miter lim="800000"/>
          </a:ln>
        </p:spPr>
        <p:txBody>
          <a:bodyPr lIns="43205" tIns="21603" rIns="43205" bIns="21603" anchor="ctr"/>
          <a:lstStyle/>
          <a:p>
            <a:pPr algn="ctr"/>
            <a:endParaRPr lang="zh-CN" altLang="zh-CN">
              <a:solidFill>
                <a:srgbClr val="5A53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98221-EEC0-4AC3-AA40-394F6F8F0349}" type="slidenum">
              <a:rPr lang="zh-CN" altLang="en-US"/>
              <a:pPr/>
              <a:t>7</a:t>
            </a:fld>
            <a:endParaRPr lang="zh-CN" altLang="en-US"/>
          </a:p>
        </p:txBody>
      </p:sp>
      <p:grpSp>
        <p:nvGrpSpPr>
          <p:cNvPr id="2" name="Group 8"/>
          <p:cNvGrpSpPr/>
          <p:nvPr/>
        </p:nvGrpSpPr>
        <p:grpSpPr bwMode="auto">
          <a:xfrm>
            <a:off x="0" y="1039528"/>
            <a:ext cx="762888" cy="1573543"/>
            <a:chOff x="0" y="0"/>
            <a:chExt cx="1256433" cy="2269279"/>
          </a:xfrm>
        </p:grpSpPr>
        <p:sp>
          <p:nvSpPr>
            <p:cNvPr id="33802" name="Rectangle 64"/>
            <p:cNvSpPr>
              <a:spLocks noChangeArrowheads="1"/>
            </p:cNvSpPr>
            <p:nvPr/>
          </p:nvSpPr>
          <p:spPr bwMode="auto">
            <a:xfrm>
              <a:off x="0" y="0"/>
              <a:ext cx="1256433" cy="567320"/>
            </a:xfrm>
            <a:prstGeom prst="rect">
              <a:avLst/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03" name="Rectangle 65"/>
            <p:cNvSpPr>
              <a:spLocks noChangeArrowheads="1"/>
            </p:cNvSpPr>
            <p:nvPr/>
          </p:nvSpPr>
          <p:spPr bwMode="auto">
            <a:xfrm>
              <a:off x="0" y="567320"/>
              <a:ext cx="1256433" cy="567320"/>
            </a:xfrm>
            <a:prstGeom prst="rect">
              <a:avLst/>
            </a:prstGeom>
            <a:solidFill>
              <a:srgbClr val="009FE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04" name="Rectangle 66"/>
            <p:cNvSpPr>
              <a:spLocks noChangeArrowheads="1"/>
            </p:cNvSpPr>
            <p:nvPr/>
          </p:nvSpPr>
          <p:spPr bwMode="auto">
            <a:xfrm>
              <a:off x="0" y="1134640"/>
              <a:ext cx="1256433" cy="567320"/>
            </a:xfrm>
            <a:prstGeom prst="rect">
              <a:avLst/>
            </a:prstGeom>
            <a:solidFill>
              <a:srgbClr val="20386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05" name="Rectangle 69"/>
            <p:cNvSpPr>
              <a:spLocks noChangeArrowheads="1"/>
            </p:cNvSpPr>
            <p:nvPr/>
          </p:nvSpPr>
          <p:spPr bwMode="auto">
            <a:xfrm>
              <a:off x="0" y="1701959"/>
              <a:ext cx="1256433" cy="567320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 bwMode="auto">
          <a:xfrm>
            <a:off x="586606" y="1039528"/>
            <a:ext cx="1098198" cy="1573543"/>
            <a:chOff x="0" y="0"/>
            <a:chExt cx="1576437" cy="2269279"/>
          </a:xfrm>
        </p:grpSpPr>
        <p:sp>
          <p:nvSpPr>
            <p:cNvPr id="33807" name="Rectangle 72"/>
            <p:cNvSpPr>
              <a:spLocks noChangeArrowheads="1"/>
            </p:cNvSpPr>
            <p:nvPr/>
          </p:nvSpPr>
          <p:spPr bwMode="auto">
            <a:xfrm>
              <a:off x="0" y="0"/>
              <a:ext cx="1576436" cy="567320"/>
            </a:xfrm>
            <a:prstGeom prst="homePlate">
              <a:avLst>
                <a:gd name="adj" fmla="val 69456"/>
              </a:avLst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08" name="Rectangle 74"/>
            <p:cNvSpPr>
              <a:spLocks noChangeArrowheads="1"/>
            </p:cNvSpPr>
            <p:nvPr/>
          </p:nvSpPr>
          <p:spPr bwMode="auto">
            <a:xfrm>
              <a:off x="1" y="567320"/>
              <a:ext cx="1576436" cy="567320"/>
            </a:xfrm>
            <a:prstGeom prst="homePlate">
              <a:avLst>
                <a:gd name="adj" fmla="val 69456"/>
              </a:avLst>
            </a:prstGeom>
            <a:solidFill>
              <a:srgbClr val="009FE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09" name="Rectangle 77"/>
            <p:cNvSpPr>
              <a:spLocks noChangeArrowheads="1"/>
            </p:cNvSpPr>
            <p:nvPr/>
          </p:nvSpPr>
          <p:spPr bwMode="auto">
            <a:xfrm>
              <a:off x="1" y="1134640"/>
              <a:ext cx="1576436" cy="567320"/>
            </a:xfrm>
            <a:prstGeom prst="homePlate">
              <a:avLst>
                <a:gd name="adj" fmla="val 69456"/>
              </a:avLst>
            </a:prstGeom>
            <a:solidFill>
              <a:srgbClr val="20386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10" name="Rectangle 78"/>
            <p:cNvSpPr>
              <a:spLocks noChangeArrowheads="1"/>
            </p:cNvSpPr>
            <p:nvPr/>
          </p:nvSpPr>
          <p:spPr bwMode="auto">
            <a:xfrm>
              <a:off x="1" y="1701959"/>
              <a:ext cx="1576436" cy="567320"/>
            </a:xfrm>
            <a:prstGeom prst="homePlate">
              <a:avLst>
                <a:gd name="adj" fmla="val 69456"/>
              </a:avLst>
            </a:prstGeom>
            <a:solidFill>
              <a:srgbClr val="0099CC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endParaRPr lang="zh-CN" altLang="zh-CN" sz="1700" dirty="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261798" y="737270"/>
            <a:ext cx="1023184" cy="2161559"/>
            <a:chOff x="0" y="0"/>
            <a:chExt cx="1474916" cy="3116663"/>
          </a:xfrm>
        </p:grpSpPr>
        <p:grpSp>
          <p:nvGrpSpPr>
            <p:cNvPr id="5" name="Group 19"/>
            <p:cNvGrpSpPr/>
            <p:nvPr/>
          </p:nvGrpSpPr>
          <p:grpSpPr bwMode="auto">
            <a:xfrm>
              <a:off x="0" y="0"/>
              <a:ext cx="1474916" cy="3116663"/>
              <a:chOff x="0" y="0"/>
              <a:chExt cx="1474916" cy="3116662"/>
            </a:xfrm>
          </p:grpSpPr>
          <p:sp>
            <p:nvSpPr>
              <p:cNvPr id="33813" name="Freeform 86"/>
              <p:cNvSpPr>
                <a:spLocks noChangeArrowheads="1"/>
              </p:cNvSpPr>
              <p:nvPr/>
            </p:nvSpPr>
            <p:spPr bwMode="auto">
              <a:xfrm>
                <a:off x="15772" y="17323"/>
                <a:ext cx="1459144" cy="3099339"/>
              </a:xfrm>
              <a:custGeom>
                <a:avLst/>
                <a:gdLst/>
                <a:ahLst/>
                <a:cxnLst>
                  <a:cxn ang="0">
                    <a:pos x="0" y="176060"/>
                  </a:cxn>
                  <a:cxn ang="0">
                    <a:pos x="51567" y="51567"/>
                  </a:cxn>
                  <a:cxn ang="0">
                    <a:pos x="176060" y="0"/>
                  </a:cxn>
                  <a:cxn ang="0">
                    <a:pos x="1283084" y="0"/>
                  </a:cxn>
                  <a:cxn ang="0">
                    <a:pos x="1407577" y="51567"/>
                  </a:cxn>
                  <a:cxn ang="0">
                    <a:pos x="1459144" y="176060"/>
                  </a:cxn>
                  <a:cxn ang="0">
                    <a:pos x="1459144" y="2923279"/>
                  </a:cxn>
                  <a:cxn ang="0">
                    <a:pos x="1407577" y="3047772"/>
                  </a:cxn>
                  <a:cxn ang="0">
                    <a:pos x="1283084" y="3099339"/>
                  </a:cxn>
                  <a:cxn ang="0">
                    <a:pos x="176060" y="3099339"/>
                  </a:cxn>
                  <a:cxn ang="0">
                    <a:pos x="51567" y="3047772"/>
                  </a:cxn>
                  <a:cxn ang="0">
                    <a:pos x="0" y="2923279"/>
                  </a:cxn>
                  <a:cxn ang="0">
                    <a:pos x="0" y="176060"/>
                  </a:cxn>
                </a:cxnLst>
                <a:rect l="0" t="0" r="r" b="b"/>
                <a:pathLst>
                  <a:path w="1459144" h="3099339">
                    <a:moveTo>
                      <a:pt x="0" y="176060"/>
                    </a:moveTo>
                    <a:cubicBezTo>
                      <a:pt x="0" y="129366"/>
                      <a:pt x="18549" y="84584"/>
                      <a:pt x="51567" y="51567"/>
                    </a:cubicBezTo>
                    <a:cubicBezTo>
                      <a:pt x="84585" y="18549"/>
                      <a:pt x="129366" y="0"/>
                      <a:pt x="176060" y="0"/>
                    </a:cubicBezTo>
                    <a:lnTo>
                      <a:pt x="1283084" y="0"/>
                    </a:lnTo>
                    <a:cubicBezTo>
                      <a:pt x="1329778" y="0"/>
                      <a:pt x="1374560" y="18549"/>
                      <a:pt x="1407577" y="51567"/>
                    </a:cubicBezTo>
                    <a:cubicBezTo>
                      <a:pt x="1440595" y="84585"/>
                      <a:pt x="1459144" y="129366"/>
                      <a:pt x="1459144" y="176060"/>
                    </a:cubicBezTo>
                    <a:lnTo>
                      <a:pt x="1459144" y="2923279"/>
                    </a:lnTo>
                    <a:cubicBezTo>
                      <a:pt x="1459144" y="2969973"/>
                      <a:pt x="1440595" y="3014755"/>
                      <a:pt x="1407577" y="3047772"/>
                    </a:cubicBezTo>
                    <a:cubicBezTo>
                      <a:pt x="1374559" y="3080790"/>
                      <a:pt x="1329778" y="3099339"/>
                      <a:pt x="1283084" y="3099339"/>
                    </a:cubicBezTo>
                    <a:lnTo>
                      <a:pt x="176060" y="3099339"/>
                    </a:lnTo>
                    <a:cubicBezTo>
                      <a:pt x="129366" y="3099339"/>
                      <a:pt x="84584" y="3080790"/>
                      <a:pt x="51567" y="3047772"/>
                    </a:cubicBezTo>
                    <a:cubicBezTo>
                      <a:pt x="18549" y="3014754"/>
                      <a:pt x="0" y="2969973"/>
                      <a:pt x="0" y="2923279"/>
                    </a:cubicBezTo>
                    <a:lnTo>
                      <a:pt x="0" y="17606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Group 21"/>
              <p:cNvGrpSpPr/>
              <p:nvPr/>
            </p:nvGrpSpPr>
            <p:grpSpPr bwMode="auto">
              <a:xfrm>
                <a:off x="0" y="429101"/>
                <a:ext cx="23662" cy="645898"/>
                <a:chOff x="0" y="0"/>
                <a:chExt cx="27432" cy="735419"/>
              </a:xfrm>
            </p:grpSpPr>
            <p:sp>
              <p:nvSpPr>
                <p:cNvPr id="338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288" cy="172821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zh-CN" sz="1700" dirty="0">
                    <a:solidFill>
                      <a:srgbClr val="FFFFFF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816" name="Rectangle 117"/>
                <p:cNvSpPr>
                  <a:spLocks noChangeArrowheads="1"/>
                </p:cNvSpPr>
                <p:nvPr/>
              </p:nvSpPr>
              <p:spPr bwMode="auto">
                <a:xfrm>
                  <a:off x="9144" y="338000"/>
                  <a:ext cx="18288" cy="118872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zh-CN" sz="1700" dirty="0">
                    <a:solidFill>
                      <a:srgbClr val="FFFFFF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817" name="Rectangle 118"/>
                <p:cNvSpPr>
                  <a:spLocks noChangeArrowheads="1"/>
                </p:cNvSpPr>
                <p:nvPr/>
              </p:nvSpPr>
              <p:spPr bwMode="auto">
                <a:xfrm>
                  <a:off x="9144" y="616547"/>
                  <a:ext cx="18288" cy="118872"/>
                </a:xfrm>
                <a:prstGeom prst="rect">
                  <a:avLst/>
                </a:prstGeom>
                <a:solidFill>
                  <a:srgbClr val="3F3F3F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lang="zh-CN" altLang="zh-CN" sz="1700" dirty="0">
                    <a:solidFill>
                      <a:srgbClr val="FFFFFF"/>
                    </a:solidFill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818" name="Freeform 93"/>
              <p:cNvSpPr>
                <a:spLocks noChangeArrowheads="1"/>
              </p:cNvSpPr>
              <p:nvPr/>
            </p:nvSpPr>
            <p:spPr bwMode="auto">
              <a:xfrm>
                <a:off x="617072" y="2770464"/>
                <a:ext cx="256543" cy="261216"/>
              </a:xfrm>
              <a:custGeom>
                <a:avLst/>
                <a:gdLst/>
                <a:ahLst/>
                <a:cxnLst>
                  <a:cxn ang="0">
                    <a:pos x="0" y="130608"/>
                  </a:cxn>
                  <a:cxn ang="0">
                    <a:pos x="36755" y="39091"/>
                  </a:cxn>
                  <a:cxn ang="0">
                    <a:pos x="128272" y="0"/>
                  </a:cxn>
                  <a:cxn ang="0">
                    <a:pos x="219789" y="39091"/>
                  </a:cxn>
                  <a:cxn ang="0">
                    <a:pos x="256544" y="130608"/>
                  </a:cxn>
                  <a:cxn ang="0">
                    <a:pos x="219789" y="222125"/>
                  </a:cxn>
                  <a:cxn ang="0">
                    <a:pos x="128272" y="261216"/>
                  </a:cxn>
                  <a:cxn ang="0">
                    <a:pos x="36755" y="222125"/>
                  </a:cxn>
                  <a:cxn ang="0">
                    <a:pos x="0" y="130608"/>
                  </a:cxn>
                </a:cxnLst>
                <a:rect l="0" t="0" r="r" b="b"/>
                <a:pathLst>
                  <a:path w="256543" h="261216">
                    <a:moveTo>
                      <a:pt x="0" y="130608"/>
                    </a:moveTo>
                    <a:cubicBezTo>
                      <a:pt x="0" y="96377"/>
                      <a:pt x="13199" y="63514"/>
                      <a:pt x="36755" y="39091"/>
                    </a:cubicBezTo>
                    <a:cubicBezTo>
                      <a:pt x="60874" y="14086"/>
                      <a:pt x="93851" y="0"/>
                      <a:pt x="128272" y="0"/>
                    </a:cubicBezTo>
                    <a:cubicBezTo>
                      <a:pt x="162693" y="0"/>
                      <a:pt x="195670" y="14086"/>
                      <a:pt x="219789" y="39091"/>
                    </a:cubicBezTo>
                    <a:cubicBezTo>
                      <a:pt x="243346" y="63514"/>
                      <a:pt x="256544" y="96377"/>
                      <a:pt x="256544" y="130608"/>
                    </a:cubicBezTo>
                    <a:cubicBezTo>
                      <a:pt x="256544" y="164839"/>
                      <a:pt x="243345" y="197702"/>
                      <a:pt x="219789" y="222125"/>
                    </a:cubicBezTo>
                    <a:cubicBezTo>
                      <a:pt x="195670" y="247130"/>
                      <a:pt x="162693" y="261216"/>
                      <a:pt x="128272" y="261216"/>
                    </a:cubicBezTo>
                    <a:cubicBezTo>
                      <a:pt x="93851" y="261216"/>
                      <a:pt x="60874" y="247130"/>
                      <a:pt x="36755" y="222125"/>
                    </a:cubicBezTo>
                    <a:cubicBezTo>
                      <a:pt x="13198" y="197702"/>
                      <a:pt x="0" y="164839"/>
                      <a:pt x="0" y="130608"/>
                    </a:cubicBezTo>
                    <a:close/>
                  </a:path>
                </a:pathLst>
              </a:custGeom>
              <a:noFill/>
              <a:ln w="1905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19" name="Freeform 96"/>
              <p:cNvSpPr>
                <a:spLocks noChangeArrowheads="1"/>
              </p:cNvSpPr>
              <p:nvPr/>
            </p:nvSpPr>
            <p:spPr bwMode="auto">
              <a:xfrm>
                <a:off x="117128" y="435146"/>
                <a:ext cx="1256433" cy="22767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56433" y="0"/>
                  </a:cxn>
                  <a:cxn ang="0">
                    <a:pos x="1256433" y="2276759"/>
                  </a:cxn>
                  <a:cxn ang="0">
                    <a:pos x="0" y="2276759"/>
                  </a:cxn>
                  <a:cxn ang="0">
                    <a:pos x="0" y="0"/>
                  </a:cxn>
                </a:cxnLst>
                <a:rect l="0" t="0" r="r" b="b"/>
                <a:pathLst>
                  <a:path w="1256433" h="2276759">
                    <a:moveTo>
                      <a:pt x="0" y="0"/>
                    </a:moveTo>
                    <a:lnTo>
                      <a:pt x="1256433" y="0"/>
                    </a:lnTo>
                    <a:lnTo>
                      <a:pt x="1256433" y="2276759"/>
                    </a:lnTo>
                    <a:lnTo>
                      <a:pt x="0" y="22767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20" name="Freeform 99"/>
              <p:cNvSpPr>
                <a:spLocks noChangeArrowheads="1"/>
              </p:cNvSpPr>
              <p:nvPr/>
            </p:nvSpPr>
            <p:spPr bwMode="auto">
              <a:xfrm>
                <a:off x="607317" y="262044"/>
                <a:ext cx="276054" cy="32124"/>
              </a:xfrm>
              <a:custGeom>
                <a:avLst/>
                <a:gdLst/>
                <a:ahLst/>
                <a:cxnLst>
                  <a:cxn ang="0">
                    <a:pos x="0" y="16062"/>
                  </a:cxn>
                  <a:cxn ang="0">
                    <a:pos x="4704" y="4704"/>
                  </a:cxn>
                  <a:cxn ang="0">
                    <a:pos x="16062" y="0"/>
                  </a:cxn>
                  <a:cxn ang="0">
                    <a:pos x="259992" y="0"/>
                  </a:cxn>
                  <a:cxn ang="0">
                    <a:pos x="271350" y="4704"/>
                  </a:cxn>
                  <a:cxn ang="0">
                    <a:pos x="276054" y="16062"/>
                  </a:cxn>
                  <a:cxn ang="0">
                    <a:pos x="271350" y="27420"/>
                  </a:cxn>
                  <a:cxn ang="0">
                    <a:pos x="259992" y="32124"/>
                  </a:cxn>
                  <a:cxn ang="0">
                    <a:pos x="16062" y="32124"/>
                  </a:cxn>
                  <a:cxn ang="0">
                    <a:pos x="4704" y="27420"/>
                  </a:cxn>
                  <a:cxn ang="0">
                    <a:pos x="0" y="16062"/>
                  </a:cxn>
                </a:cxnLst>
                <a:rect l="0" t="0" r="r" b="b"/>
                <a:pathLst>
                  <a:path w="276054" h="32124">
                    <a:moveTo>
                      <a:pt x="0" y="16062"/>
                    </a:moveTo>
                    <a:cubicBezTo>
                      <a:pt x="0" y="11802"/>
                      <a:pt x="1692" y="7717"/>
                      <a:pt x="4704" y="4704"/>
                    </a:cubicBezTo>
                    <a:cubicBezTo>
                      <a:pt x="7716" y="1692"/>
                      <a:pt x="11802" y="0"/>
                      <a:pt x="16062" y="0"/>
                    </a:cubicBezTo>
                    <a:lnTo>
                      <a:pt x="259992" y="0"/>
                    </a:lnTo>
                    <a:cubicBezTo>
                      <a:pt x="264252" y="0"/>
                      <a:pt x="268337" y="1692"/>
                      <a:pt x="271350" y="4704"/>
                    </a:cubicBezTo>
                    <a:cubicBezTo>
                      <a:pt x="274362" y="7716"/>
                      <a:pt x="276054" y="11802"/>
                      <a:pt x="276054" y="16062"/>
                    </a:cubicBezTo>
                    <a:cubicBezTo>
                      <a:pt x="276054" y="20322"/>
                      <a:pt x="274362" y="24407"/>
                      <a:pt x="271350" y="27420"/>
                    </a:cubicBezTo>
                    <a:cubicBezTo>
                      <a:pt x="268338" y="30432"/>
                      <a:pt x="264252" y="32124"/>
                      <a:pt x="259992" y="32124"/>
                    </a:cubicBezTo>
                    <a:lnTo>
                      <a:pt x="16062" y="32124"/>
                    </a:lnTo>
                    <a:cubicBezTo>
                      <a:pt x="11802" y="32124"/>
                      <a:pt x="7717" y="30432"/>
                      <a:pt x="4704" y="27420"/>
                    </a:cubicBezTo>
                    <a:cubicBezTo>
                      <a:pt x="1692" y="24408"/>
                      <a:pt x="0" y="20322"/>
                      <a:pt x="0" y="16062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>
                <a:solidFill>
                  <a:srgbClr val="D8D8D8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21" name="Freeform 103"/>
              <p:cNvSpPr>
                <a:spLocks noChangeArrowheads="1"/>
              </p:cNvSpPr>
              <p:nvPr/>
            </p:nvSpPr>
            <p:spPr bwMode="auto">
              <a:xfrm>
                <a:off x="721942" y="142034"/>
                <a:ext cx="46804" cy="47657"/>
              </a:xfrm>
              <a:custGeom>
                <a:avLst/>
                <a:gdLst/>
                <a:ahLst/>
                <a:cxnLst>
                  <a:cxn ang="0">
                    <a:pos x="0" y="23829"/>
                  </a:cxn>
                  <a:cxn ang="0">
                    <a:pos x="6705" y="7132"/>
                  </a:cxn>
                  <a:cxn ang="0">
                    <a:pos x="23402" y="0"/>
                  </a:cxn>
                  <a:cxn ang="0">
                    <a:pos x="40099" y="7132"/>
                  </a:cxn>
                  <a:cxn ang="0">
                    <a:pos x="46804" y="23829"/>
                  </a:cxn>
                  <a:cxn ang="0">
                    <a:pos x="40099" y="40526"/>
                  </a:cxn>
                  <a:cxn ang="0">
                    <a:pos x="23402" y="47658"/>
                  </a:cxn>
                  <a:cxn ang="0">
                    <a:pos x="6705" y="40526"/>
                  </a:cxn>
                  <a:cxn ang="0">
                    <a:pos x="0" y="23829"/>
                  </a:cxn>
                </a:cxnLst>
                <a:rect l="0" t="0" r="r" b="b"/>
                <a:pathLst>
                  <a:path w="46804" h="47657">
                    <a:moveTo>
                      <a:pt x="0" y="23829"/>
                    </a:moveTo>
                    <a:cubicBezTo>
                      <a:pt x="0" y="17584"/>
                      <a:pt x="2408" y="11588"/>
                      <a:pt x="6705" y="7132"/>
                    </a:cubicBezTo>
                    <a:cubicBezTo>
                      <a:pt x="11105" y="2570"/>
                      <a:pt x="17122" y="0"/>
                      <a:pt x="23402" y="0"/>
                    </a:cubicBezTo>
                    <a:cubicBezTo>
                      <a:pt x="29682" y="0"/>
                      <a:pt x="35698" y="2570"/>
                      <a:pt x="40099" y="7132"/>
                    </a:cubicBezTo>
                    <a:cubicBezTo>
                      <a:pt x="44397" y="11588"/>
                      <a:pt x="46804" y="17583"/>
                      <a:pt x="46804" y="23829"/>
                    </a:cubicBezTo>
                    <a:cubicBezTo>
                      <a:pt x="46804" y="30074"/>
                      <a:pt x="44396" y="36070"/>
                      <a:pt x="40099" y="40526"/>
                    </a:cubicBezTo>
                    <a:cubicBezTo>
                      <a:pt x="35699" y="45088"/>
                      <a:pt x="29682" y="47658"/>
                      <a:pt x="23402" y="47658"/>
                    </a:cubicBezTo>
                    <a:cubicBezTo>
                      <a:pt x="17122" y="47658"/>
                      <a:pt x="11106" y="45088"/>
                      <a:pt x="6705" y="40526"/>
                    </a:cubicBezTo>
                    <a:cubicBezTo>
                      <a:pt x="2407" y="36070"/>
                      <a:pt x="0" y="30075"/>
                      <a:pt x="0" y="23829"/>
                    </a:cubicBez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822" name="Freeform 104"/>
              <p:cNvSpPr>
                <a:spLocks noChangeArrowheads="1"/>
              </p:cNvSpPr>
              <p:nvPr/>
            </p:nvSpPr>
            <p:spPr bwMode="auto">
              <a:xfrm>
                <a:off x="1103428" y="0"/>
                <a:ext cx="198758" cy="401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8758" y="0"/>
                  </a:cxn>
                  <a:cxn ang="0">
                    <a:pos x="198758" y="40154"/>
                  </a:cxn>
                  <a:cxn ang="0">
                    <a:pos x="0" y="40154"/>
                  </a:cxn>
                  <a:cxn ang="0">
                    <a:pos x="0" y="0"/>
                  </a:cxn>
                </a:cxnLst>
                <a:rect l="0" t="0" r="r" b="b"/>
                <a:pathLst>
                  <a:path w="198758" h="40154">
                    <a:moveTo>
                      <a:pt x="0" y="0"/>
                    </a:moveTo>
                    <a:lnTo>
                      <a:pt x="198758" y="0"/>
                    </a:lnTo>
                    <a:lnTo>
                      <a:pt x="198758" y="40154"/>
                    </a:lnTo>
                    <a:lnTo>
                      <a:pt x="0" y="40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zh-CN" sz="1700" dirty="0">
                  <a:solidFill>
                    <a:srgbClr val="FFFFFF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823" name="Rectangle 82"/>
            <p:cNvSpPr>
              <a:spLocks noChangeArrowheads="1"/>
            </p:cNvSpPr>
            <p:nvPr/>
          </p:nvSpPr>
          <p:spPr bwMode="auto">
            <a:xfrm>
              <a:off x="117128" y="435450"/>
              <a:ext cx="1256433" cy="567320"/>
            </a:xfrm>
            <a:prstGeom prst="rect">
              <a:avLst/>
            </a:prstGeom>
            <a:solidFill>
              <a:srgbClr val="4B73A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第四阶段</a:t>
              </a:r>
              <a:endParaRPr lang="zh-CN" altLang="en-US" dirty="0"/>
            </a:p>
          </p:txBody>
        </p:sp>
        <p:sp>
          <p:nvSpPr>
            <p:cNvPr id="33824" name="Rectangle 83"/>
            <p:cNvSpPr>
              <a:spLocks noChangeArrowheads="1"/>
            </p:cNvSpPr>
            <p:nvPr/>
          </p:nvSpPr>
          <p:spPr bwMode="auto">
            <a:xfrm>
              <a:off x="117128" y="1002770"/>
              <a:ext cx="1256433" cy="567320"/>
            </a:xfrm>
            <a:prstGeom prst="rect">
              <a:avLst/>
            </a:prstGeom>
            <a:solidFill>
              <a:srgbClr val="009FE8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第三阶段</a:t>
              </a:r>
              <a:endParaRPr lang="zh-CN" altLang="en-US"/>
            </a:p>
          </p:txBody>
        </p:sp>
        <p:sp>
          <p:nvSpPr>
            <p:cNvPr id="33825" name="Rectangle 84"/>
            <p:cNvSpPr>
              <a:spLocks noChangeArrowheads="1"/>
            </p:cNvSpPr>
            <p:nvPr/>
          </p:nvSpPr>
          <p:spPr bwMode="auto">
            <a:xfrm>
              <a:off x="117128" y="1570090"/>
              <a:ext cx="1256433" cy="567320"/>
            </a:xfrm>
            <a:prstGeom prst="rect">
              <a:avLst/>
            </a:prstGeom>
            <a:solidFill>
              <a:srgbClr val="20386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第二阶段</a:t>
              </a:r>
              <a:endParaRPr lang="zh-CN" altLang="en-US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26" name="Rectangle 85"/>
            <p:cNvSpPr>
              <a:spLocks noChangeArrowheads="1"/>
            </p:cNvSpPr>
            <p:nvPr/>
          </p:nvSpPr>
          <p:spPr bwMode="auto">
            <a:xfrm>
              <a:off x="117128" y="2137409"/>
              <a:ext cx="1256433" cy="567320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r>
                <a:rPr lang="zh-CN" altLang="en-US" b="1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第一阶段</a:t>
              </a:r>
              <a:endParaRPr lang="en-US" altLang="zh-CN" b="1">
                <a:solidFill>
                  <a:schemeClr val="bg1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29" name="TextBox 59"/>
          <p:cNvSpPr>
            <a:spLocks noChangeArrowheads="1"/>
          </p:cNvSpPr>
          <p:nvPr/>
        </p:nvSpPr>
        <p:spPr bwMode="auto">
          <a:xfrm flipH="1">
            <a:off x="2023263" y="1405730"/>
            <a:ext cx="2357454" cy="228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 eaLnBrk="0" hangingPunct="0"/>
            <a:r>
              <a:rPr lang="zh-CN" altLang="en-US" sz="1200" b="1" dirty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运营竞争期</a:t>
            </a:r>
            <a:r>
              <a:rPr lang="en-US" altLang="zh-CN" sz="1200" b="1" dirty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rgbClr val="009FE8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差异定位</a:t>
            </a:r>
            <a:endParaRPr lang="zh-CN" altLang="en-US" sz="1200" dirty="0"/>
          </a:p>
        </p:txBody>
      </p:sp>
      <p:sp>
        <p:nvSpPr>
          <p:cNvPr id="33830" name="矩形 49"/>
          <p:cNvSpPr>
            <a:spLocks noChangeArrowheads="1"/>
          </p:cNvSpPr>
          <p:nvPr/>
        </p:nvSpPr>
        <p:spPr bwMode="auto">
          <a:xfrm>
            <a:off x="2094701" y="1548606"/>
            <a:ext cx="3643338" cy="4120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050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品牌聚集，需要有自己的特色和口碑</a:t>
            </a:r>
            <a:r>
              <a:rPr lang="zh-CN" altLang="en-US" sz="1050" dirty="0" smtClean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积累，努力维持优质教学团队并且开始引入新的课程体系。</a:t>
            </a:r>
            <a:endParaRPr lang="zh-CN" altLang="en-US" sz="1050" dirty="0">
              <a:solidFill>
                <a:srgbClr val="595959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33831" name="TextBox 59"/>
          <p:cNvSpPr>
            <a:spLocks noChangeArrowheads="1"/>
          </p:cNvSpPr>
          <p:nvPr/>
        </p:nvSpPr>
        <p:spPr bwMode="auto">
          <a:xfrm flipH="1">
            <a:off x="1880387" y="1936666"/>
            <a:ext cx="2143140" cy="228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 eaLnBrk="0" hangingPunct="0"/>
            <a:r>
              <a:rPr lang="zh-CN" altLang="en-US" sz="12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品牌红利期</a:t>
            </a:r>
            <a:r>
              <a:rPr lang="en-US" altLang="zh-CN" sz="12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rgbClr val="20386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加盟初阶</a:t>
            </a:r>
          </a:p>
        </p:txBody>
      </p:sp>
      <p:sp>
        <p:nvSpPr>
          <p:cNvPr id="33832" name="矩形 51"/>
          <p:cNvSpPr>
            <a:spLocks noChangeArrowheads="1"/>
          </p:cNvSpPr>
          <p:nvPr/>
        </p:nvSpPr>
        <p:spPr bwMode="auto">
          <a:xfrm>
            <a:off x="1880387" y="2093518"/>
            <a:ext cx="3857652" cy="394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教育产品需求升级，家长开始注重教学</a:t>
            </a:r>
            <a:r>
              <a:rPr lang="zh-CN" altLang="en-US" dirty="0" smtClean="0">
                <a:solidFill>
                  <a:srgbClr val="59595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品质，主要仰赖老师来维持教学质量。</a:t>
            </a:r>
            <a:endParaRPr lang="zh-CN" altLang="en-US" dirty="0">
              <a:solidFill>
                <a:srgbClr val="595959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33" name="TextBox 59"/>
          <p:cNvSpPr>
            <a:spLocks noChangeArrowheads="1"/>
          </p:cNvSpPr>
          <p:nvPr/>
        </p:nvSpPr>
        <p:spPr bwMode="auto">
          <a:xfrm flipH="1">
            <a:off x="1523197" y="2497463"/>
            <a:ext cx="1928826" cy="228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 eaLnBrk="0" hangingPunct="0"/>
            <a:r>
              <a:rPr lang="zh-CN" altLang="en-US" sz="1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市场红利期</a:t>
            </a:r>
            <a:r>
              <a:rPr lang="en-US" altLang="zh-CN" sz="1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rgbClr val="0099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作坊机构</a:t>
            </a:r>
            <a:endParaRPr lang="zh-CN" altLang="en-US" sz="1200" dirty="0"/>
          </a:p>
        </p:txBody>
      </p:sp>
      <p:sp>
        <p:nvSpPr>
          <p:cNvPr id="33834" name="矩形 53"/>
          <p:cNvSpPr>
            <a:spLocks noChangeArrowheads="1"/>
          </p:cNvSpPr>
          <p:nvPr/>
        </p:nvSpPr>
        <p:spPr bwMode="auto">
          <a:xfrm>
            <a:off x="1523197" y="2654315"/>
            <a:ext cx="3714776" cy="3944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3201" tIns="21601" rIns="43201" bIns="21601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rgbClr val="595959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新开发区，或者新的项目，市场中没有什么竞争对手</a:t>
            </a:r>
          </a:p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rgbClr val="595959"/>
                </a:solidFill>
                <a:ea typeface="Microsoft YaHei" panose="020B0503020204020204" pitchFamily="34" charset="-122"/>
                <a:sym typeface="Arial" panose="020B0604020202020204" pitchFamily="34" charset="0"/>
              </a:rPr>
              <a:t>培训机构招生很容易，本土品牌容易生存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808817" y="48408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Noto Sans CJK TC Thin" charset="-120"/>
                <a:cs typeface="Noto Sans CJK TC Thin" charset="-120"/>
              </a:rPr>
              <a:t>      市场发展阶段</a:t>
            </a:r>
            <a:endParaRPr lang="zh-TW" altLang="en-US" sz="14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Noto Sans CJK TC Thin" charset="-120"/>
              <a:cs typeface="Noto Sans CJK TC Thin" charset="-12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023262" y="334160"/>
            <a:ext cx="3714777" cy="1032030"/>
            <a:chOff x="2023262" y="334160"/>
            <a:chExt cx="3714777" cy="1032030"/>
          </a:xfrm>
        </p:grpSpPr>
        <p:grpSp>
          <p:nvGrpSpPr>
            <p:cNvPr id="39" name="组合 38"/>
            <p:cNvGrpSpPr/>
            <p:nvPr/>
          </p:nvGrpSpPr>
          <p:grpSpPr>
            <a:xfrm>
              <a:off x="2023262" y="334160"/>
              <a:ext cx="3714777" cy="1032030"/>
              <a:chOff x="2023262" y="334160"/>
              <a:chExt cx="3714777" cy="1032030"/>
            </a:xfrm>
          </p:grpSpPr>
          <p:sp>
            <p:nvSpPr>
              <p:cNvPr id="33827" name="TextBox 59"/>
              <p:cNvSpPr>
                <a:spLocks noChangeArrowheads="1"/>
              </p:cNvSpPr>
              <p:nvPr/>
            </p:nvSpPr>
            <p:spPr bwMode="auto">
              <a:xfrm flipH="1">
                <a:off x="2023263" y="334160"/>
                <a:ext cx="1776823" cy="228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3201" tIns="21601" rIns="43201" bIns="21601">
                <a:spAutoFit/>
              </a:bodyPr>
              <a:lstStyle/>
              <a:p>
                <a:pPr eaLnBrk="0" hangingPunct="0"/>
                <a:r>
                  <a:rPr lang="zh-CN" altLang="en-US" sz="1200" b="1" dirty="0">
                    <a:solidFill>
                      <a:srgbClr val="4B73A8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资源整合期</a:t>
                </a:r>
                <a:r>
                  <a:rPr lang="en-US" altLang="zh-CN" sz="1200" b="1" dirty="0">
                    <a:solidFill>
                      <a:srgbClr val="4B73A8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-</a:t>
                </a:r>
                <a:r>
                  <a:rPr lang="zh-CN" altLang="en-US" sz="1200" b="1" dirty="0">
                    <a:solidFill>
                      <a:srgbClr val="4B73A8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商业模式</a:t>
                </a:r>
              </a:p>
            </p:txBody>
          </p:sp>
          <p:sp>
            <p:nvSpPr>
              <p:cNvPr id="33828" name="矩形 47"/>
              <p:cNvSpPr>
                <a:spLocks noChangeArrowheads="1"/>
              </p:cNvSpPr>
              <p:nvPr/>
            </p:nvSpPr>
            <p:spPr bwMode="auto">
              <a:xfrm>
                <a:off x="2023262" y="511175"/>
                <a:ext cx="3714777" cy="4296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43201" tIns="21601" rIns="43201" bIns="21601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zh-CN" altLang="en-US" sz="1100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成为</a:t>
                </a:r>
                <a:r>
                  <a:rPr lang="zh-CN" altLang="en-US" sz="11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大数据驱动智能企业</a:t>
                </a:r>
                <a:r>
                  <a:rPr lang="en-US" altLang="zh-CN" sz="1100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(FDD Model)</a:t>
                </a:r>
                <a:r>
                  <a:rPr lang="zh-CN" altLang="en-US" sz="1100" dirty="0">
                    <a:solidFill>
                      <a:srgbClr val="59595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，科学化的了解客户需求，更高效率的运行从而获取最大利润空间</a:t>
                </a:r>
                <a:endParaRPr lang="zh-CN" altLang="en-US" sz="1600" dirty="0"/>
              </a:p>
            </p:txBody>
          </p:sp>
          <p:sp>
            <p:nvSpPr>
              <p:cNvPr id="38" name="下弧形箭头 37"/>
              <p:cNvSpPr/>
              <p:nvPr/>
            </p:nvSpPr>
            <p:spPr>
              <a:xfrm rot="19719771">
                <a:off x="4076757" y="1041966"/>
                <a:ext cx="1398098" cy="324224"/>
              </a:xfrm>
              <a:prstGeom prst="curvedUpArrow">
                <a:avLst>
                  <a:gd name="adj1" fmla="val 25000"/>
                  <a:gd name="adj2" fmla="val 50000"/>
                  <a:gd name="adj3" fmla="val 43613"/>
                </a:avLst>
              </a:prstGeom>
              <a:solidFill>
                <a:srgbClr val="FF000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3809213" y="1048540"/>
              <a:ext cx="133882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大数据技术平台升级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999" y="0"/>
            <a:ext cx="5761038" cy="324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标注 87">
            <a:extLst>
              <a:ext uri="{FF2B5EF4-FFF2-40B4-BE49-F238E27FC236}">
                <a16:creationId xmlns="" xmlns:a16="http://schemas.microsoft.com/office/drawing/2014/main" id="{85B64DEA-A161-44BF-85CA-EF8C6C8C475E}"/>
              </a:ext>
            </a:extLst>
          </p:cNvPr>
          <p:cNvSpPr/>
          <p:nvPr/>
        </p:nvSpPr>
        <p:spPr>
          <a:xfrm>
            <a:off x="2166139" y="1191416"/>
            <a:ext cx="1614549" cy="571504"/>
          </a:xfrm>
          <a:prstGeom prst="cloudCallout">
            <a:avLst>
              <a:gd name="adj1" fmla="val -23661"/>
              <a:gd name="adj2" fmla="val 40278"/>
            </a:avLst>
          </a:prstGeom>
          <a:solidFill>
            <a:schemeClr val="accent5">
              <a:lumMod val="20000"/>
              <a:lumOff val="8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>
            <a:extLst>
              <a:ext uri="{FF2B5EF4-FFF2-40B4-BE49-F238E27FC236}">
                <a16:creationId xmlns="" xmlns:a16="http://schemas.microsoft.com/office/drawing/2014/main" id="{1A9019C2-D5EE-41A3-9EEB-C4296225C153}"/>
              </a:ext>
            </a:extLst>
          </p:cNvPr>
          <p:cNvSpPr/>
          <p:nvPr/>
        </p:nvSpPr>
        <p:spPr>
          <a:xfrm>
            <a:off x="1038065" y="562509"/>
            <a:ext cx="810152" cy="4500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zh-CN" altLang="en-US" sz="12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区域总部</a:t>
            </a:r>
            <a:endParaRPr lang="zh-CN" altLang="en-US" sz="12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圆角矩形 4">
            <a:extLst>
              <a:ext uri="{FF2B5EF4-FFF2-40B4-BE49-F238E27FC236}">
                <a16:creationId xmlns="" xmlns:a16="http://schemas.microsoft.com/office/drawing/2014/main" id="{3AC3D3E6-FFAA-4904-840F-F20AD2BF7364}"/>
              </a:ext>
            </a:extLst>
          </p:cNvPr>
          <p:cNvSpPr/>
          <p:nvPr/>
        </p:nvSpPr>
        <p:spPr>
          <a:xfrm>
            <a:off x="4134330" y="562509"/>
            <a:ext cx="810152" cy="4500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/>
          <a:p>
            <a:pPr algn="ctr"/>
            <a:r>
              <a:rPr lang="zh-CN" altLang="en-US" sz="12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课程内容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8C035F81-530C-4E8B-AD4C-C342239E258D}"/>
              </a:ext>
            </a:extLst>
          </p:cNvPr>
          <p:cNvSpPr txBox="1"/>
          <p:nvPr/>
        </p:nvSpPr>
        <p:spPr>
          <a:xfrm>
            <a:off x="1169666" y="2917438"/>
            <a:ext cx="3286148" cy="212059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学校透过微校系统进行运营校务，授课，家校沟通。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="" xmlns:a16="http://schemas.microsoft.com/office/drawing/2014/main" id="{C03BF46A-7999-4ACE-941B-1F4161637816}"/>
              </a:ext>
            </a:extLst>
          </p:cNvPr>
          <p:cNvSpPr txBox="1"/>
          <p:nvPr/>
        </p:nvSpPr>
        <p:spPr>
          <a:xfrm>
            <a:off x="2025359" y="134993"/>
            <a:ext cx="1732166" cy="335169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总部赋能关系图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74F57468-D8A1-45E2-9986-A0A5B0779FFB}"/>
              </a:ext>
            </a:extLst>
          </p:cNvPr>
          <p:cNvSpPr txBox="1"/>
          <p:nvPr/>
        </p:nvSpPr>
        <p:spPr>
          <a:xfrm>
            <a:off x="360047" y="1012822"/>
            <a:ext cx="1924526" cy="365947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总部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分校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客户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商务管理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账号、期限、课件授权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="" xmlns:a16="http://schemas.microsoft.com/office/drawing/2014/main" id="{AA9C8F12-E120-4531-AD5E-7D1BCB920B39}"/>
              </a:ext>
            </a:extLst>
          </p:cNvPr>
          <p:cNvSpPr txBox="1"/>
          <p:nvPr/>
        </p:nvSpPr>
        <p:spPr>
          <a:xfrm>
            <a:off x="3849342" y="1012822"/>
            <a:ext cx="1911702" cy="365947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algn="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设置校本课程、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课程资源载入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教学流程设置、学生课后作业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曲线连接符 20">
            <a:extLst>
              <a:ext uri="{FF2B5EF4-FFF2-40B4-BE49-F238E27FC236}">
                <a16:creationId xmlns="" xmlns:a16="http://schemas.microsoft.com/office/drawing/2014/main" id="{4747A7F8-3418-43F2-896F-42756E2B9FBB}"/>
              </a:ext>
            </a:extLst>
          </p:cNvPr>
          <p:cNvCxnSpPr/>
          <p:nvPr/>
        </p:nvCxnSpPr>
        <p:spPr>
          <a:xfrm>
            <a:off x="1848217" y="787516"/>
            <a:ext cx="960864" cy="40390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曲线连接符 24">
            <a:extLst>
              <a:ext uri="{FF2B5EF4-FFF2-40B4-BE49-F238E27FC236}">
                <a16:creationId xmlns="" xmlns:a16="http://schemas.microsoft.com/office/drawing/2014/main" id="{38306AD5-D474-4505-923C-D39780473F34}"/>
              </a:ext>
            </a:extLst>
          </p:cNvPr>
          <p:cNvCxnSpPr/>
          <p:nvPr/>
        </p:nvCxnSpPr>
        <p:spPr>
          <a:xfrm rot="10800000" flipV="1">
            <a:off x="3094835" y="798767"/>
            <a:ext cx="1039497" cy="39265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7">
            <a:extLst>
              <a:ext uri="{FF2B5EF4-FFF2-40B4-BE49-F238E27FC236}">
                <a16:creationId xmlns="" xmlns:a16="http://schemas.microsoft.com/office/drawing/2014/main" id="{972AD787-D1D4-4CBA-9A84-4057865A33DC}"/>
              </a:ext>
            </a:extLst>
          </p:cNvPr>
          <p:cNvGrpSpPr/>
          <p:nvPr/>
        </p:nvGrpSpPr>
        <p:grpSpPr>
          <a:xfrm>
            <a:off x="158069" y="2120110"/>
            <a:ext cx="984940" cy="714380"/>
            <a:chOff x="1814492" y="1440038"/>
            <a:chExt cx="2236246" cy="1612840"/>
          </a:xfrm>
        </p:grpSpPr>
        <p:sp>
          <p:nvSpPr>
            <p:cNvPr id="12" name="圆角矩形 3">
              <a:extLst>
                <a:ext uri="{FF2B5EF4-FFF2-40B4-BE49-F238E27FC236}">
                  <a16:creationId xmlns="" xmlns:a16="http://schemas.microsoft.com/office/drawing/2014/main" id="{673AD7D8-904A-4B6B-82C8-81807452599C}"/>
                </a:ext>
              </a:extLst>
            </p:cNvPr>
            <p:cNvSpPr/>
            <p:nvPr/>
          </p:nvSpPr>
          <p:spPr>
            <a:xfrm>
              <a:off x="2527539" y="1440038"/>
              <a:ext cx="810152" cy="450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r>
                <a:rPr lang="zh-CN" altLang="en-US" sz="800" b="1" dirty="0">
                  <a:latin typeface="微软雅黑" pitchFamily="34" charset="-122"/>
                  <a:ea typeface="微软雅黑" pitchFamily="34" charset="-122"/>
                </a:rPr>
                <a:t>微校系统</a:t>
              </a:r>
            </a:p>
          </p:txBody>
        </p:sp>
        <p:grpSp>
          <p:nvGrpSpPr>
            <p:cNvPr id="13" name="组合 33">
              <a:extLst>
                <a:ext uri="{FF2B5EF4-FFF2-40B4-BE49-F238E27FC236}">
                  <a16:creationId xmlns="" xmlns:a16="http://schemas.microsoft.com/office/drawing/2014/main" id="{91F17755-8C80-4C26-B283-9F5D5E8B1EB4}"/>
                </a:ext>
              </a:extLst>
            </p:cNvPr>
            <p:cNvGrpSpPr/>
            <p:nvPr/>
          </p:nvGrpSpPr>
          <p:grpSpPr>
            <a:xfrm>
              <a:off x="1814492" y="2610078"/>
              <a:ext cx="2236246" cy="442800"/>
              <a:chOff x="1808949" y="2757990"/>
              <a:chExt cx="2236246" cy="442800"/>
            </a:xfrm>
          </p:grpSpPr>
          <p:pic>
            <p:nvPicPr>
              <p:cNvPr id="15" name="Picture 9" descr="Z:\13 Sales\04-销售资料与报价-2017\1 常用销售资料\06 介绍资料2019\3 宣传图片\小元素\学生1.png">
                <a:extLst>
                  <a:ext uri="{FF2B5EF4-FFF2-40B4-BE49-F238E27FC236}">
                    <a16:creationId xmlns="" xmlns:a16="http://schemas.microsoft.com/office/drawing/2014/main" id="{47C996E2-9ED8-4A14-98AF-99503A854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8949" y="2758047"/>
                <a:ext cx="363154" cy="442687"/>
              </a:xfrm>
              <a:prstGeom prst="rect">
                <a:avLst/>
              </a:prstGeom>
              <a:noFill/>
            </p:spPr>
          </p:pic>
          <p:pic>
            <p:nvPicPr>
              <p:cNvPr id="16" name="Picture 10" descr="Z:\13 Sales\04-销售资料与报价-2017\1 常用销售资料\06 介绍资料2019\3 宣传图片\小元素\学生2.png">
                <a:extLst>
                  <a:ext uri="{FF2B5EF4-FFF2-40B4-BE49-F238E27FC236}">
                    <a16:creationId xmlns="" xmlns:a16="http://schemas.microsoft.com/office/drawing/2014/main" id="{0313E994-3812-4AFD-A685-08ECC0D4FD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4595" y="2757990"/>
                <a:ext cx="409507" cy="442800"/>
              </a:xfrm>
              <a:prstGeom prst="rect">
                <a:avLst/>
              </a:prstGeom>
              <a:noFill/>
            </p:spPr>
          </p:pic>
          <p:pic>
            <p:nvPicPr>
              <p:cNvPr id="17" name="Picture 11" descr="Z:\13 Sales\04-销售资料与报价-2017\1 常用销售资料\06 介绍资料2019\3 宣传图片\小元素\学生3.png">
                <a:extLst>
                  <a:ext uri="{FF2B5EF4-FFF2-40B4-BE49-F238E27FC236}">
                    <a16:creationId xmlns="" xmlns:a16="http://schemas.microsoft.com/office/drawing/2014/main" id="{11D3E1FF-0ADB-4195-8950-116F8E952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6594" y="2757990"/>
                <a:ext cx="387252" cy="442800"/>
              </a:xfrm>
              <a:prstGeom prst="rect">
                <a:avLst/>
              </a:prstGeom>
              <a:noFill/>
            </p:spPr>
          </p:pic>
          <p:pic>
            <p:nvPicPr>
              <p:cNvPr id="18" name="Picture 12" descr="Z:\13 Sales\04-销售资料与报价-2017\1 常用销售资料\06 介绍资料2019\3 宣传图片\小元素\学生4.png">
                <a:extLst>
                  <a:ext uri="{FF2B5EF4-FFF2-40B4-BE49-F238E27FC236}">
                    <a16:creationId xmlns="" xmlns:a16="http://schemas.microsoft.com/office/drawing/2014/main" id="{825C840F-DA93-4B80-8F9C-379151FAD1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6337" y="2757990"/>
                <a:ext cx="378858" cy="442800"/>
              </a:xfrm>
              <a:prstGeom prst="rect">
                <a:avLst/>
              </a:prstGeom>
              <a:noFill/>
            </p:spPr>
          </p:pic>
        </p:grpSp>
        <p:sp>
          <p:nvSpPr>
            <p:cNvPr id="14" name="上下箭头 35">
              <a:extLst>
                <a:ext uri="{FF2B5EF4-FFF2-40B4-BE49-F238E27FC236}">
                  <a16:creationId xmlns="" xmlns:a16="http://schemas.microsoft.com/office/drawing/2014/main" id="{4C23F07C-4A6B-4AAF-B9C6-2DB1DAFAF8B2}"/>
                </a:ext>
              </a:extLst>
            </p:cNvPr>
            <p:cNvSpPr/>
            <p:nvPr/>
          </p:nvSpPr>
          <p:spPr>
            <a:xfrm>
              <a:off x="2842598" y="1935055"/>
              <a:ext cx="180034" cy="6750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55">
            <a:extLst>
              <a:ext uri="{FF2B5EF4-FFF2-40B4-BE49-F238E27FC236}">
                <a16:creationId xmlns="" xmlns:a16="http://schemas.microsoft.com/office/drawing/2014/main" id="{1173E793-7F24-434C-839E-B2678C184724}"/>
              </a:ext>
            </a:extLst>
          </p:cNvPr>
          <p:cNvGrpSpPr/>
          <p:nvPr/>
        </p:nvGrpSpPr>
        <p:grpSpPr>
          <a:xfrm>
            <a:off x="1253247" y="2120110"/>
            <a:ext cx="984940" cy="714380"/>
            <a:chOff x="1814492" y="1440038"/>
            <a:chExt cx="2236246" cy="1612840"/>
          </a:xfrm>
        </p:grpSpPr>
        <p:sp>
          <p:nvSpPr>
            <p:cNvPr id="20" name="圆角矩形 56">
              <a:extLst>
                <a:ext uri="{FF2B5EF4-FFF2-40B4-BE49-F238E27FC236}">
                  <a16:creationId xmlns="" xmlns:a16="http://schemas.microsoft.com/office/drawing/2014/main" id="{BBE13EDC-528B-499A-B617-B4D59A967625}"/>
                </a:ext>
              </a:extLst>
            </p:cNvPr>
            <p:cNvSpPr/>
            <p:nvPr/>
          </p:nvSpPr>
          <p:spPr>
            <a:xfrm>
              <a:off x="2527539" y="1440038"/>
              <a:ext cx="810152" cy="450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r>
                <a:rPr lang="zh-CN" altLang="en-US" sz="800" b="1" dirty="0">
                  <a:latin typeface="微软雅黑" pitchFamily="34" charset="-122"/>
                  <a:ea typeface="微软雅黑" pitchFamily="34" charset="-122"/>
                </a:rPr>
                <a:t>微校系统</a:t>
              </a:r>
            </a:p>
          </p:txBody>
        </p:sp>
        <p:grpSp>
          <p:nvGrpSpPr>
            <p:cNvPr id="21" name="组合 33">
              <a:extLst>
                <a:ext uri="{FF2B5EF4-FFF2-40B4-BE49-F238E27FC236}">
                  <a16:creationId xmlns="" xmlns:a16="http://schemas.microsoft.com/office/drawing/2014/main" id="{69BABBAB-8BBF-4ACA-B4DF-926DBFADC2E1}"/>
                </a:ext>
              </a:extLst>
            </p:cNvPr>
            <p:cNvGrpSpPr/>
            <p:nvPr/>
          </p:nvGrpSpPr>
          <p:grpSpPr>
            <a:xfrm>
              <a:off x="1814492" y="2610078"/>
              <a:ext cx="2236246" cy="442800"/>
              <a:chOff x="1808949" y="2757990"/>
              <a:chExt cx="2236246" cy="442800"/>
            </a:xfrm>
          </p:grpSpPr>
          <p:pic>
            <p:nvPicPr>
              <p:cNvPr id="23" name="Picture 9" descr="Z:\13 Sales\04-销售资料与报价-2017\1 常用销售资料\06 介绍资料2019\3 宣传图片\小元素\学生1.png">
                <a:extLst>
                  <a:ext uri="{FF2B5EF4-FFF2-40B4-BE49-F238E27FC236}">
                    <a16:creationId xmlns="" xmlns:a16="http://schemas.microsoft.com/office/drawing/2014/main" id="{F8251DB4-7217-4165-B6D4-B8D9D565AF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8949" y="2758047"/>
                <a:ext cx="363154" cy="442687"/>
              </a:xfrm>
              <a:prstGeom prst="rect">
                <a:avLst/>
              </a:prstGeom>
              <a:noFill/>
            </p:spPr>
          </p:pic>
          <p:pic>
            <p:nvPicPr>
              <p:cNvPr id="24" name="Picture 10" descr="Z:\13 Sales\04-销售资料与报价-2017\1 常用销售资料\06 介绍资料2019\3 宣传图片\小元素\学生2.png">
                <a:extLst>
                  <a:ext uri="{FF2B5EF4-FFF2-40B4-BE49-F238E27FC236}">
                    <a16:creationId xmlns="" xmlns:a16="http://schemas.microsoft.com/office/drawing/2014/main" id="{BB489ACA-8550-44B5-9AB9-6F075BB592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4595" y="2757990"/>
                <a:ext cx="409507" cy="442800"/>
              </a:xfrm>
              <a:prstGeom prst="rect">
                <a:avLst/>
              </a:prstGeom>
              <a:noFill/>
            </p:spPr>
          </p:pic>
          <p:pic>
            <p:nvPicPr>
              <p:cNvPr id="25" name="Picture 11" descr="Z:\13 Sales\04-销售资料与报价-2017\1 常用销售资料\06 介绍资料2019\3 宣传图片\小元素\学生3.png">
                <a:extLst>
                  <a:ext uri="{FF2B5EF4-FFF2-40B4-BE49-F238E27FC236}">
                    <a16:creationId xmlns="" xmlns:a16="http://schemas.microsoft.com/office/drawing/2014/main" id="{37E6C763-E651-47BD-AC28-D7940CFC5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6594" y="2757990"/>
                <a:ext cx="387252" cy="442800"/>
              </a:xfrm>
              <a:prstGeom prst="rect">
                <a:avLst/>
              </a:prstGeom>
              <a:noFill/>
            </p:spPr>
          </p:pic>
          <p:pic>
            <p:nvPicPr>
              <p:cNvPr id="26" name="Picture 12" descr="Z:\13 Sales\04-销售资料与报价-2017\1 常用销售资料\06 介绍资料2019\3 宣传图片\小元素\学生4.png">
                <a:extLst>
                  <a:ext uri="{FF2B5EF4-FFF2-40B4-BE49-F238E27FC236}">
                    <a16:creationId xmlns="" xmlns:a16="http://schemas.microsoft.com/office/drawing/2014/main" id="{BA8970C8-8D85-4C12-A776-16D9E1050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6337" y="2757990"/>
                <a:ext cx="378858" cy="44280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上下箭头 58">
              <a:extLst>
                <a:ext uri="{FF2B5EF4-FFF2-40B4-BE49-F238E27FC236}">
                  <a16:creationId xmlns="" xmlns:a16="http://schemas.microsoft.com/office/drawing/2014/main" id="{6458C9A6-756F-4266-B824-B3456FB5B347}"/>
                </a:ext>
              </a:extLst>
            </p:cNvPr>
            <p:cNvSpPr/>
            <p:nvPr/>
          </p:nvSpPr>
          <p:spPr>
            <a:xfrm>
              <a:off x="2842598" y="1935055"/>
              <a:ext cx="180034" cy="6750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63">
            <a:extLst>
              <a:ext uri="{FF2B5EF4-FFF2-40B4-BE49-F238E27FC236}">
                <a16:creationId xmlns="" xmlns:a16="http://schemas.microsoft.com/office/drawing/2014/main" id="{D6034CEF-92AD-4805-B85F-9DAD1677E0D6}"/>
              </a:ext>
            </a:extLst>
          </p:cNvPr>
          <p:cNvGrpSpPr/>
          <p:nvPr/>
        </p:nvGrpSpPr>
        <p:grpSpPr>
          <a:xfrm>
            <a:off x="2348426" y="2120110"/>
            <a:ext cx="984940" cy="714380"/>
            <a:chOff x="1814492" y="1440038"/>
            <a:chExt cx="2236246" cy="1612840"/>
          </a:xfrm>
        </p:grpSpPr>
        <p:sp>
          <p:nvSpPr>
            <p:cNvPr id="28" name="圆角矩形 64">
              <a:extLst>
                <a:ext uri="{FF2B5EF4-FFF2-40B4-BE49-F238E27FC236}">
                  <a16:creationId xmlns="" xmlns:a16="http://schemas.microsoft.com/office/drawing/2014/main" id="{24ABD400-0B76-4CF1-A5F7-FD1D0E698689}"/>
                </a:ext>
              </a:extLst>
            </p:cNvPr>
            <p:cNvSpPr/>
            <p:nvPr/>
          </p:nvSpPr>
          <p:spPr>
            <a:xfrm>
              <a:off x="2527539" y="1440038"/>
              <a:ext cx="810152" cy="450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r>
                <a:rPr lang="zh-CN" altLang="en-US" sz="800" b="1" dirty="0">
                  <a:latin typeface="微软雅黑" pitchFamily="34" charset="-122"/>
                  <a:ea typeface="微软雅黑" pitchFamily="34" charset="-122"/>
                </a:rPr>
                <a:t>微校系统</a:t>
              </a:r>
            </a:p>
          </p:txBody>
        </p:sp>
        <p:grpSp>
          <p:nvGrpSpPr>
            <p:cNvPr id="29" name="组合 33">
              <a:extLst>
                <a:ext uri="{FF2B5EF4-FFF2-40B4-BE49-F238E27FC236}">
                  <a16:creationId xmlns="" xmlns:a16="http://schemas.microsoft.com/office/drawing/2014/main" id="{6B298AE5-E489-44DE-BF8A-5E779165E2B5}"/>
                </a:ext>
              </a:extLst>
            </p:cNvPr>
            <p:cNvGrpSpPr/>
            <p:nvPr/>
          </p:nvGrpSpPr>
          <p:grpSpPr>
            <a:xfrm>
              <a:off x="1814492" y="2610078"/>
              <a:ext cx="2236246" cy="442800"/>
              <a:chOff x="1808949" y="2757990"/>
              <a:chExt cx="2236246" cy="442800"/>
            </a:xfrm>
          </p:grpSpPr>
          <p:pic>
            <p:nvPicPr>
              <p:cNvPr id="31" name="Picture 9" descr="Z:\13 Sales\04-销售资料与报价-2017\1 常用销售资料\06 介绍资料2019\3 宣传图片\小元素\学生1.png">
                <a:extLst>
                  <a:ext uri="{FF2B5EF4-FFF2-40B4-BE49-F238E27FC236}">
                    <a16:creationId xmlns="" xmlns:a16="http://schemas.microsoft.com/office/drawing/2014/main" id="{FBCC437B-7C55-4D19-994C-3AD4EEF160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8949" y="2758047"/>
                <a:ext cx="363154" cy="442687"/>
              </a:xfrm>
              <a:prstGeom prst="rect">
                <a:avLst/>
              </a:prstGeom>
              <a:noFill/>
            </p:spPr>
          </p:pic>
          <p:pic>
            <p:nvPicPr>
              <p:cNvPr id="32" name="Picture 10" descr="Z:\13 Sales\04-销售资料与报价-2017\1 常用销售资料\06 介绍资料2019\3 宣传图片\小元素\学生2.png">
                <a:extLst>
                  <a:ext uri="{FF2B5EF4-FFF2-40B4-BE49-F238E27FC236}">
                    <a16:creationId xmlns="" xmlns:a16="http://schemas.microsoft.com/office/drawing/2014/main" id="{F08B4FA2-A572-4F63-BAEC-7AC07112F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4595" y="2757990"/>
                <a:ext cx="409507" cy="442800"/>
              </a:xfrm>
              <a:prstGeom prst="rect">
                <a:avLst/>
              </a:prstGeom>
              <a:noFill/>
            </p:spPr>
          </p:pic>
          <p:pic>
            <p:nvPicPr>
              <p:cNvPr id="33" name="Picture 11" descr="Z:\13 Sales\04-销售资料与报价-2017\1 常用销售资料\06 介绍资料2019\3 宣传图片\小元素\学生3.png">
                <a:extLst>
                  <a:ext uri="{FF2B5EF4-FFF2-40B4-BE49-F238E27FC236}">
                    <a16:creationId xmlns="" xmlns:a16="http://schemas.microsoft.com/office/drawing/2014/main" id="{321BFA42-9303-4D39-840F-86A828772D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6594" y="2757990"/>
                <a:ext cx="387252" cy="442800"/>
              </a:xfrm>
              <a:prstGeom prst="rect">
                <a:avLst/>
              </a:prstGeom>
              <a:noFill/>
            </p:spPr>
          </p:pic>
          <p:pic>
            <p:nvPicPr>
              <p:cNvPr id="34" name="Picture 12" descr="Z:\13 Sales\04-销售资料与报价-2017\1 常用销售资料\06 介绍资料2019\3 宣传图片\小元素\学生4.png">
                <a:extLst>
                  <a:ext uri="{FF2B5EF4-FFF2-40B4-BE49-F238E27FC236}">
                    <a16:creationId xmlns="" xmlns:a16="http://schemas.microsoft.com/office/drawing/2014/main" id="{DF218F41-7112-4331-9C6C-C1BE3CCDB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6337" y="2757990"/>
                <a:ext cx="378858" cy="442800"/>
              </a:xfrm>
              <a:prstGeom prst="rect">
                <a:avLst/>
              </a:prstGeom>
              <a:noFill/>
            </p:spPr>
          </p:pic>
        </p:grpSp>
        <p:sp>
          <p:nvSpPr>
            <p:cNvPr id="30" name="上下箭头 66">
              <a:extLst>
                <a:ext uri="{FF2B5EF4-FFF2-40B4-BE49-F238E27FC236}">
                  <a16:creationId xmlns="" xmlns:a16="http://schemas.microsoft.com/office/drawing/2014/main" id="{55FB84C4-1909-48D5-8911-BC6F6F9A3C29}"/>
                </a:ext>
              </a:extLst>
            </p:cNvPr>
            <p:cNvSpPr/>
            <p:nvPr/>
          </p:nvSpPr>
          <p:spPr>
            <a:xfrm>
              <a:off x="2842598" y="1935055"/>
              <a:ext cx="180034" cy="6750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71">
            <a:extLst>
              <a:ext uri="{FF2B5EF4-FFF2-40B4-BE49-F238E27FC236}">
                <a16:creationId xmlns="" xmlns:a16="http://schemas.microsoft.com/office/drawing/2014/main" id="{425E1CD8-6CB7-416F-A068-D7C0EAB258E7}"/>
              </a:ext>
            </a:extLst>
          </p:cNvPr>
          <p:cNvGrpSpPr/>
          <p:nvPr/>
        </p:nvGrpSpPr>
        <p:grpSpPr>
          <a:xfrm>
            <a:off x="3443605" y="2120110"/>
            <a:ext cx="984940" cy="714380"/>
            <a:chOff x="1814492" y="1440038"/>
            <a:chExt cx="2236246" cy="1612840"/>
          </a:xfrm>
        </p:grpSpPr>
        <p:sp>
          <p:nvSpPr>
            <p:cNvPr id="36" name="圆角矩形 72">
              <a:extLst>
                <a:ext uri="{FF2B5EF4-FFF2-40B4-BE49-F238E27FC236}">
                  <a16:creationId xmlns="" xmlns:a16="http://schemas.microsoft.com/office/drawing/2014/main" id="{F8124226-AA6C-4344-A57A-16074C295914}"/>
                </a:ext>
              </a:extLst>
            </p:cNvPr>
            <p:cNvSpPr/>
            <p:nvPr/>
          </p:nvSpPr>
          <p:spPr>
            <a:xfrm>
              <a:off x="2527539" y="1440038"/>
              <a:ext cx="810152" cy="450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r>
                <a:rPr lang="zh-CN" altLang="en-US" sz="800" b="1" dirty="0">
                  <a:latin typeface="微软雅黑" pitchFamily="34" charset="-122"/>
                  <a:ea typeface="微软雅黑" pitchFamily="34" charset="-122"/>
                </a:rPr>
                <a:t>微校系统</a:t>
              </a:r>
            </a:p>
          </p:txBody>
        </p:sp>
        <p:grpSp>
          <p:nvGrpSpPr>
            <p:cNvPr id="37" name="组合 33">
              <a:extLst>
                <a:ext uri="{FF2B5EF4-FFF2-40B4-BE49-F238E27FC236}">
                  <a16:creationId xmlns="" xmlns:a16="http://schemas.microsoft.com/office/drawing/2014/main" id="{F0EC83CC-A08D-49F0-9EE2-079F511D39FD}"/>
                </a:ext>
              </a:extLst>
            </p:cNvPr>
            <p:cNvGrpSpPr/>
            <p:nvPr/>
          </p:nvGrpSpPr>
          <p:grpSpPr>
            <a:xfrm>
              <a:off x="1814492" y="2610078"/>
              <a:ext cx="2236246" cy="442800"/>
              <a:chOff x="1808949" y="2757990"/>
              <a:chExt cx="2236246" cy="442800"/>
            </a:xfrm>
          </p:grpSpPr>
          <p:pic>
            <p:nvPicPr>
              <p:cNvPr id="39" name="Picture 9" descr="Z:\13 Sales\04-销售资料与报价-2017\1 常用销售资料\06 介绍资料2019\3 宣传图片\小元素\学生1.png">
                <a:extLst>
                  <a:ext uri="{FF2B5EF4-FFF2-40B4-BE49-F238E27FC236}">
                    <a16:creationId xmlns="" xmlns:a16="http://schemas.microsoft.com/office/drawing/2014/main" id="{F0A99C46-F7CF-4CA0-AC41-F4BB9791E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8949" y="2758047"/>
                <a:ext cx="363154" cy="442687"/>
              </a:xfrm>
              <a:prstGeom prst="rect">
                <a:avLst/>
              </a:prstGeom>
              <a:noFill/>
            </p:spPr>
          </p:pic>
          <p:pic>
            <p:nvPicPr>
              <p:cNvPr id="40" name="Picture 10" descr="Z:\13 Sales\04-销售资料与报价-2017\1 常用销售资料\06 介绍资料2019\3 宣传图片\小元素\学生2.png">
                <a:extLst>
                  <a:ext uri="{FF2B5EF4-FFF2-40B4-BE49-F238E27FC236}">
                    <a16:creationId xmlns="" xmlns:a16="http://schemas.microsoft.com/office/drawing/2014/main" id="{28236B8D-FF7A-448B-A1B7-5A07F44F59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4595" y="2757990"/>
                <a:ext cx="409507" cy="442800"/>
              </a:xfrm>
              <a:prstGeom prst="rect">
                <a:avLst/>
              </a:prstGeom>
              <a:noFill/>
            </p:spPr>
          </p:pic>
          <p:pic>
            <p:nvPicPr>
              <p:cNvPr id="41" name="Picture 11" descr="Z:\13 Sales\04-销售资料与报价-2017\1 常用销售资料\06 介绍资料2019\3 宣传图片\小元素\学生3.png">
                <a:extLst>
                  <a:ext uri="{FF2B5EF4-FFF2-40B4-BE49-F238E27FC236}">
                    <a16:creationId xmlns="" xmlns:a16="http://schemas.microsoft.com/office/drawing/2014/main" id="{10A54AAF-B8A3-492E-AC42-C2385921E4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6594" y="2757990"/>
                <a:ext cx="387252" cy="442800"/>
              </a:xfrm>
              <a:prstGeom prst="rect">
                <a:avLst/>
              </a:prstGeom>
              <a:noFill/>
            </p:spPr>
          </p:pic>
          <p:pic>
            <p:nvPicPr>
              <p:cNvPr id="42" name="Picture 12" descr="Z:\13 Sales\04-销售资料与报价-2017\1 常用销售资料\06 介绍资料2019\3 宣传图片\小元素\学生4.png">
                <a:extLst>
                  <a:ext uri="{FF2B5EF4-FFF2-40B4-BE49-F238E27FC236}">
                    <a16:creationId xmlns="" xmlns:a16="http://schemas.microsoft.com/office/drawing/2014/main" id="{70218B75-62CB-4F5B-A535-8916018493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6337" y="2757990"/>
                <a:ext cx="378858" cy="4428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上下箭头 74">
              <a:extLst>
                <a:ext uri="{FF2B5EF4-FFF2-40B4-BE49-F238E27FC236}">
                  <a16:creationId xmlns="" xmlns:a16="http://schemas.microsoft.com/office/drawing/2014/main" id="{5006678F-0650-4A7C-BB25-4EC604B467BE}"/>
                </a:ext>
              </a:extLst>
            </p:cNvPr>
            <p:cNvSpPr/>
            <p:nvPr/>
          </p:nvSpPr>
          <p:spPr>
            <a:xfrm>
              <a:off x="2842598" y="1935055"/>
              <a:ext cx="180034" cy="6750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79">
            <a:extLst>
              <a:ext uri="{FF2B5EF4-FFF2-40B4-BE49-F238E27FC236}">
                <a16:creationId xmlns="" xmlns:a16="http://schemas.microsoft.com/office/drawing/2014/main" id="{0A123D06-6608-4F96-972F-3588FC73B679}"/>
              </a:ext>
            </a:extLst>
          </p:cNvPr>
          <p:cNvGrpSpPr/>
          <p:nvPr/>
        </p:nvGrpSpPr>
        <p:grpSpPr>
          <a:xfrm>
            <a:off x="4538785" y="2120110"/>
            <a:ext cx="984940" cy="714380"/>
            <a:chOff x="1814492" y="1440038"/>
            <a:chExt cx="2236246" cy="1612840"/>
          </a:xfrm>
        </p:grpSpPr>
        <p:sp>
          <p:nvSpPr>
            <p:cNvPr id="44" name="圆角矩形 80">
              <a:extLst>
                <a:ext uri="{FF2B5EF4-FFF2-40B4-BE49-F238E27FC236}">
                  <a16:creationId xmlns="" xmlns:a16="http://schemas.microsoft.com/office/drawing/2014/main" id="{762AB9C8-A0B1-4D04-9A37-F465093DE6A1}"/>
                </a:ext>
              </a:extLst>
            </p:cNvPr>
            <p:cNvSpPr/>
            <p:nvPr/>
          </p:nvSpPr>
          <p:spPr>
            <a:xfrm>
              <a:off x="2527539" y="1440038"/>
              <a:ext cx="810152" cy="450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r>
                <a:rPr lang="zh-CN" altLang="en-US" sz="800" b="1" dirty="0">
                  <a:latin typeface="微软雅黑" pitchFamily="34" charset="-122"/>
                  <a:ea typeface="微软雅黑" pitchFamily="34" charset="-122"/>
                </a:rPr>
                <a:t>微校系统</a:t>
              </a:r>
            </a:p>
          </p:txBody>
        </p:sp>
        <p:grpSp>
          <p:nvGrpSpPr>
            <p:cNvPr id="45" name="组合 33">
              <a:extLst>
                <a:ext uri="{FF2B5EF4-FFF2-40B4-BE49-F238E27FC236}">
                  <a16:creationId xmlns="" xmlns:a16="http://schemas.microsoft.com/office/drawing/2014/main" id="{27C91477-0899-45C8-BB81-FC3F93579513}"/>
                </a:ext>
              </a:extLst>
            </p:cNvPr>
            <p:cNvGrpSpPr/>
            <p:nvPr/>
          </p:nvGrpSpPr>
          <p:grpSpPr>
            <a:xfrm>
              <a:off x="1814492" y="2610078"/>
              <a:ext cx="2236246" cy="442800"/>
              <a:chOff x="1808949" y="2757990"/>
              <a:chExt cx="2236246" cy="442800"/>
            </a:xfrm>
          </p:grpSpPr>
          <p:pic>
            <p:nvPicPr>
              <p:cNvPr id="47" name="Picture 9" descr="Z:\13 Sales\04-销售资料与报价-2017\1 常用销售资料\06 介绍资料2019\3 宣传图片\小元素\学生1.png">
                <a:extLst>
                  <a:ext uri="{FF2B5EF4-FFF2-40B4-BE49-F238E27FC236}">
                    <a16:creationId xmlns="" xmlns:a16="http://schemas.microsoft.com/office/drawing/2014/main" id="{607FE312-5229-4D1A-99DF-593DAA85AD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08949" y="2758047"/>
                <a:ext cx="363154" cy="442687"/>
              </a:xfrm>
              <a:prstGeom prst="rect">
                <a:avLst/>
              </a:prstGeom>
              <a:noFill/>
            </p:spPr>
          </p:pic>
          <p:pic>
            <p:nvPicPr>
              <p:cNvPr id="48" name="Picture 10" descr="Z:\13 Sales\04-销售资料与报价-2017\1 常用销售资料\06 介绍资料2019\3 宣传图片\小元素\学生2.png">
                <a:extLst>
                  <a:ext uri="{FF2B5EF4-FFF2-40B4-BE49-F238E27FC236}">
                    <a16:creationId xmlns="" xmlns:a16="http://schemas.microsoft.com/office/drawing/2014/main" id="{393EEBAE-01BB-4313-803B-DCECE64FC4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4595" y="2757990"/>
                <a:ext cx="409507" cy="442800"/>
              </a:xfrm>
              <a:prstGeom prst="rect">
                <a:avLst/>
              </a:prstGeom>
              <a:noFill/>
            </p:spPr>
          </p:pic>
          <p:pic>
            <p:nvPicPr>
              <p:cNvPr id="49" name="Picture 11" descr="Z:\13 Sales\04-销售资料与报价-2017\1 常用销售资料\06 介绍资料2019\3 宣传图片\小元素\学生3.png">
                <a:extLst>
                  <a:ext uri="{FF2B5EF4-FFF2-40B4-BE49-F238E27FC236}">
                    <a16:creationId xmlns="" xmlns:a16="http://schemas.microsoft.com/office/drawing/2014/main" id="{0CB53D7F-EF2E-43E7-8602-FB3853D83E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46594" y="2757990"/>
                <a:ext cx="387252" cy="442800"/>
              </a:xfrm>
              <a:prstGeom prst="rect">
                <a:avLst/>
              </a:prstGeom>
              <a:noFill/>
            </p:spPr>
          </p:pic>
          <p:pic>
            <p:nvPicPr>
              <p:cNvPr id="50" name="Picture 12" descr="Z:\13 Sales\04-销售资料与报价-2017\1 常用销售资料\06 介绍资料2019\3 宣传图片\小元素\学生4.png">
                <a:extLst>
                  <a:ext uri="{FF2B5EF4-FFF2-40B4-BE49-F238E27FC236}">
                    <a16:creationId xmlns="" xmlns:a16="http://schemas.microsoft.com/office/drawing/2014/main" id="{71958130-1489-4D71-96EC-85D80B8F5D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6337" y="2757990"/>
                <a:ext cx="378858" cy="442800"/>
              </a:xfrm>
              <a:prstGeom prst="rect">
                <a:avLst/>
              </a:prstGeom>
              <a:noFill/>
            </p:spPr>
          </p:pic>
        </p:grpSp>
        <p:sp>
          <p:nvSpPr>
            <p:cNvPr id="46" name="上下箭头 82">
              <a:extLst>
                <a:ext uri="{FF2B5EF4-FFF2-40B4-BE49-F238E27FC236}">
                  <a16:creationId xmlns="" xmlns:a16="http://schemas.microsoft.com/office/drawing/2014/main" id="{996FEA68-2EEF-4AC8-98BD-52D88315F804}"/>
                </a:ext>
              </a:extLst>
            </p:cNvPr>
            <p:cNvSpPr/>
            <p:nvPr/>
          </p:nvSpPr>
          <p:spPr>
            <a:xfrm>
              <a:off x="2842598" y="1935055"/>
              <a:ext cx="180034" cy="675023"/>
            </a:xfrm>
            <a:prstGeom prst="up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607" tIns="28804" rIns="57607" bIns="28804"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="" xmlns:a16="http://schemas.microsoft.com/office/drawing/2014/main" id="{2D9915BD-77E4-4382-8D8D-E6D6CF88B953}"/>
              </a:ext>
            </a:extLst>
          </p:cNvPr>
          <p:cNvCxnSpPr/>
          <p:nvPr/>
        </p:nvCxnSpPr>
        <p:spPr>
          <a:xfrm>
            <a:off x="665941" y="1905796"/>
            <a:ext cx="4357718" cy="15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="" xmlns:a16="http://schemas.microsoft.com/office/drawing/2014/main" id="{D2007E8D-D869-4A72-A3D0-519DF1CFB6F9}"/>
              </a:ext>
            </a:extLst>
          </p:cNvPr>
          <p:cNvCxnSpPr/>
          <p:nvPr/>
        </p:nvCxnSpPr>
        <p:spPr>
          <a:xfrm rot="5400000" flipH="1" flipV="1">
            <a:off x="559260" y="2012478"/>
            <a:ext cx="214314" cy="9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="" xmlns:a16="http://schemas.microsoft.com/office/drawing/2014/main" id="{5C34A86C-184B-47B8-BBE9-F816DAEB4806}"/>
              </a:ext>
            </a:extLst>
          </p:cNvPr>
          <p:cNvCxnSpPr/>
          <p:nvPr/>
        </p:nvCxnSpPr>
        <p:spPr>
          <a:xfrm rot="5400000" flipH="1" flipV="1">
            <a:off x="1630831" y="2012477"/>
            <a:ext cx="214314" cy="9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="" xmlns:a16="http://schemas.microsoft.com/office/drawing/2014/main" id="{EDC0AC77-3AD4-416C-AD3A-716EA76F16B3}"/>
              </a:ext>
            </a:extLst>
          </p:cNvPr>
          <p:cNvCxnSpPr/>
          <p:nvPr/>
        </p:nvCxnSpPr>
        <p:spPr>
          <a:xfrm rot="5400000" flipH="1" flipV="1">
            <a:off x="2773839" y="2012477"/>
            <a:ext cx="214314" cy="9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="" xmlns:a16="http://schemas.microsoft.com/office/drawing/2014/main" id="{2A7D72F3-2B42-4EBA-82E0-96E2CA95D517}"/>
              </a:ext>
            </a:extLst>
          </p:cNvPr>
          <p:cNvCxnSpPr/>
          <p:nvPr/>
        </p:nvCxnSpPr>
        <p:spPr>
          <a:xfrm rot="5400000" flipH="1" flipV="1">
            <a:off x="3845409" y="2012478"/>
            <a:ext cx="214314" cy="9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="" xmlns:a16="http://schemas.microsoft.com/office/drawing/2014/main" id="{D17A1E3C-F22A-438B-94B4-F797981E62A3}"/>
              </a:ext>
            </a:extLst>
          </p:cNvPr>
          <p:cNvCxnSpPr/>
          <p:nvPr/>
        </p:nvCxnSpPr>
        <p:spPr>
          <a:xfrm rot="5400000" flipH="1" flipV="1">
            <a:off x="4916979" y="2012479"/>
            <a:ext cx="214314" cy="95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="" xmlns:a16="http://schemas.microsoft.com/office/drawing/2014/main" id="{BCB58136-766D-49A7-827B-6C19763D0137}"/>
              </a:ext>
            </a:extLst>
          </p:cNvPr>
          <p:cNvCxnSpPr/>
          <p:nvPr/>
        </p:nvCxnSpPr>
        <p:spPr>
          <a:xfrm rot="16200000" flipH="1">
            <a:off x="2773362" y="1798640"/>
            <a:ext cx="214316" cy="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圆角矩形 112">
            <a:extLst>
              <a:ext uri="{FF2B5EF4-FFF2-40B4-BE49-F238E27FC236}">
                <a16:creationId xmlns="" xmlns:a16="http://schemas.microsoft.com/office/drawing/2014/main" id="{DB029715-4D03-429B-B4AD-DB7AB2C60125}"/>
              </a:ext>
            </a:extLst>
          </p:cNvPr>
          <p:cNvSpPr/>
          <p:nvPr/>
        </p:nvSpPr>
        <p:spPr>
          <a:xfrm>
            <a:off x="165875" y="2048672"/>
            <a:ext cx="1000132" cy="85725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59" name="圆角矩形 113">
            <a:extLst>
              <a:ext uri="{FF2B5EF4-FFF2-40B4-BE49-F238E27FC236}">
                <a16:creationId xmlns="" xmlns:a16="http://schemas.microsoft.com/office/drawing/2014/main" id="{0F8FD0FD-D74A-48FF-AC0F-558E0A146CDF}"/>
              </a:ext>
            </a:extLst>
          </p:cNvPr>
          <p:cNvSpPr/>
          <p:nvPr/>
        </p:nvSpPr>
        <p:spPr>
          <a:xfrm>
            <a:off x="1237445" y="2048672"/>
            <a:ext cx="1000132" cy="85725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60" name="圆角矩形 114">
            <a:extLst>
              <a:ext uri="{FF2B5EF4-FFF2-40B4-BE49-F238E27FC236}">
                <a16:creationId xmlns="" xmlns:a16="http://schemas.microsoft.com/office/drawing/2014/main" id="{8684C19F-B9DA-450D-B7A7-85889B1620B9}"/>
              </a:ext>
            </a:extLst>
          </p:cNvPr>
          <p:cNvSpPr/>
          <p:nvPr/>
        </p:nvSpPr>
        <p:spPr>
          <a:xfrm>
            <a:off x="2309015" y="2048672"/>
            <a:ext cx="1000132" cy="85725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115">
            <a:extLst>
              <a:ext uri="{FF2B5EF4-FFF2-40B4-BE49-F238E27FC236}">
                <a16:creationId xmlns="" xmlns:a16="http://schemas.microsoft.com/office/drawing/2014/main" id="{3CB229D7-AB97-4338-95A2-0C58D647F333}"/>
              </a:ext>
            </a:extLst>
          </p:cNvPr>
          <p:cNvSpPr/>
          <p:nvPr/>
        </p:nvSpPr>
        <p:spPr>
          <a:xfrm>
            <a:off x="3452023" y="2048672"/>
            <a:ext cx="1000132" cy="85725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116">
            <a:extLst>
              <a:ext uri="{FF2B5EF4-FFF2-40B4-BE49-F238E27FC236}">
                <a16:creationId xmlns="" xmlns:a16="http://schemas.microsoft.com/office/drawing/2014/main" id="{9483F179-891D-4DCE-A0DF-4D46EC405C23}"/>
              </a:ext>
            </a:extLst>
          </p:cNvPr>
          <p:cNvSpPr/>
          <p:nvPr/>
        </p:nvSpPr>
        <p:spPr>
          <a:xfrm>
            <a:off x="4523593" y="2048672"/>
            <a:ext cx="1000132" cy="85725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/>
          </a:p>
        </p:txBody>
      </p:sp>
      <p:pic>
        <p:nvPicPr>
          <p:cNvPr id="63" name="Picture 3" descr="Z:\15 网站\项目信息\34 关于双壹\Logo与二维码\07-博寰51微校\51微校logo透明无中文.png">
            <a:extLst>
              <a:ext uri="{FF2B5EF4-FFF2-40B4-BE49-F238E27FC236}">
                <a16:creationId xmlns="" xmlns:a16="http://schemas.microsoft.com/office/drawing/2014/main" id="{ADF57607-CDA9-40D4-A78C-C7697B15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5410" y="1260032"/>
            <a:ext cx="436761" cy="437609"/>
          </a:xfrm>
          <a:prstGeom prst="rect">
            <a:avLst/>
          </a:prstGeom>
          <a:noFill/>
        </p:spPr>
      </p:pic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38C65EAF-9858-4A8A-B5A2-F35B4920B047}"/>
              </a:ext>
            </a:extLst>
          </p:cNvPr>
          <p:cNvSpPr/>
          <p:nvPr/>
        </p:nvSpPr>
        <p:spPr>
          <a:xfrm>
            <a:off x="2693519" y="1350035"/>
            <a:ext cx="813646" cy="212059"/>
          </a:xfrm>
          <a:prstGeom prst="rect">
            <a:avLst/>
          </a:prstGeom>
        </p:spPr>
        <p:txBody>
          <a:bodyPr wrap="none" lIns="57607" tIns="28804" rIns="57607" bIns="28804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微校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智荟学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7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895</Words>
  <Application>Microsoft Office PowerPoint</Application>
  <PresentationFormat>自定义</PresentationFormat>
  <Paragraphs>175</Paragraphs>
  <Slides>21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微校智荟学项目 20200306 进微校</dc:title>
  <dc:creator>Windows User</dc:creator>
  <cp:lastModifiedBy>frank</cp:lastModifiedBy>
  <cp:revision>49</cp:revision>
  <dcterms:created xsi:type="dcterms:W3CDTF">2019-05-14T08:16:43Z</dcterms:created>
  <dcterms:modified xsi:type="dcterms:W3CDTF">2020-03-06T06:12:45Z</dcterms:modified>
</cp:coreProperties>
</file>