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3" r:id="rId3"/>
    <p:sldId id="265" r:id="rId4"/>
    <p:sldId id="266" r:id="rId5"/>
    <p:sldId id="276" r:id="rId6"/>
    <p:sldId id="258" r:id="rId7"/>
    <p:sldId id="267" r:id="rId8"/>
    <p:sldId id="294" r:id="rId9"/>
    <p:sldId id="277" r:id="rId10"/>
    <p:sldId id="269" r:id="rId11"/>
    <p:sldId id="295" r:id="rId12"/>
    <p:sldId id="268" r:id="rId13"/>
    <p:sldId id="297" r:id="rId14"/>
    <p:sldId id="296" r:id="rId15"/>
    <p:sldId id="270" r:id="rId16"/>
    <p:sldId id="278" r:id="rId17"/>
    <p:sldId id="314" r:id="rId18"/>
    <p:sldId id="271" r:id="rId19"/>
    <p:sldId id="32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5B9"/>
    <a:srgbClr val="FFFFFF"/>
    <a:srgbClr val="FEB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>
        <p:scale>
          <a:sx n="95" d="100"/>
          <a:sy n="95" d="100"/>
        </p:scale>
        <p:origin x="-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3A1788-5876-4F91-98A6-7207053F9375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2020年5月6日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3823E9E-F202-4B1F-B3BB-9AA2A7AE0891}" type="datetime2">
              <a:rPr lang="zh-CN" altLang="en-US" smtClean="0"/>
              <a:t>2020年5月6日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 dirty="0"/>
              <a:t>单击此处编辑母版文本样式</a:t>
            </a:r>
          </a:p>
          <a:p>
            <a:pPr lvl="1" rtl="0"/>
            <a:r>
              <a:rPr lang="en-US" dirty="0"/>
              <a:t>第二级</a:t>
            </a:r>
          </a:p>
          <a:p>
            <a:pPr lvl="2" rtl="0"/>
            <a:r>
              <a:rPr lang="en-US" dirty="0"/>
              <a:t>第三级</a:t>
            </a:r>
          </a:p>
          <a:p>
            <a:pPr lvl="3" rtl="0"/>
            <a:r>
              <a:rPr lang="en-US" dirty="0"/>
              <a:t>第四级</a:t>
            </a:r>
          </a:p>
          <a:p>
            <a:pPr lvl="4" rtl="0"/>
            <a:r>
              <a:rPr 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注释：若要更改此幻灯片上的图像，请选择图片，并将其删除。然后单击占位符中的“插入图片”图标，插入自己的图像。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2" name="图片占位符 11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2916B4-A4FC-4EF8-B43F-F6171F8EC9A3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7" name="任意多边形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8" name="任意多边形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0" name="文本占位符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五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8" name="任意多边形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9" name="图片占位符 8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0" name="任意多边形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1" name="图片占位符 10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2" name="任意多边形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4" name="任意多边形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20" name="任意多边形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21" name="图片占位符 20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DD74DB-1E3F-4E68-B50E-4F37D03162F1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CA39BD-2942-4D93-AF06-C1A91B4DD867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7F6FF-7794-4B7F-AF83-D9524F74E8B3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3A85-E824-4BF4-BEC0-9AD8160FEE39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053C-8E08-484C-B45B-9A2F34FE871E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D195D6-80D6-476A-A29D-B0234F685364}" type="datetime2">
              <a:rPr lang="zh-CN" altLang="en-US" smtClean="0"/>
              <a:t>2020年5月6日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zh-CN" altLang="en-US" noProof="0"/>
              <a:t>添加页脚</a:t>
            </a:r>
            <a:endParaRPr lang="zh-CN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191344" y="0"/>
            <a:ext cx="12188826" cy="6858000"/>
          </a:xfrm>
          <a:prstGeom prst="rect">
            <a:avLst/>
          </a:prstGeom>
        </p:spPr>
      </p:pic>
      <p:pic>
        <p:nvPicPr>
          <p:cNvPr id="9" name="图片 8" descr="Loge">
            <a:extLst>
              <a:ext uri="{FF2B5EF4-FFF2-40B4-BE49-F238E27FC236}">
                <a16:creationId xmlns:a16="http://schemas.microsoft.com/office/drawing/2014/main" id="{B80C21FD-AAF8-48B4-8012-B789C5B51D1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1347430" y="0"/>
            <a:ext cx="993086" cy="99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835" y="802640"/>
            <a:ext cx="890206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Planet</a:t>
            </a:r>
            <a:r>
              <a:rPr lang="en-US" altLang="zh-CN" sz="4400" b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zh-CN" altLang="en-US" sz="4400" b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可乐星球系列课程大纲</a:t>
            </a:r>
          </a:p>
        </p:txBody>
      </p:sp>
      <p:sp>
        <p:nvSpPr>
          <p:cNvPr id="3" name="矩形 2"/>
          <p:cNvSpPr/>
          <p:nvPr/>
        </p:nvSpPr>
        <p:spPr>
          <a:xfrm>
            <a:off x="3093720" y="1894840"/>
            <a:ext cx="78409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面向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7-12</a:t>
            </a:r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岁儿童。以天马行空的创意故事引入课程，改变枯燥的死记硬背，让小朋友享受英语学习的过程，真正学以致用</a:t>
            </a:r>
          </a:p>
        </p:txBody>
      </p:sp>
      <p:sp>
        <p:nvSpPr>
          <p:cNvPr id="4" name="矩形 3"/>
          <p:cNvSpPr/>
          <p:nvPr/>
        </p:nvSpPr>
        <p:spPr>
          <a:xfrm>
            <a:off x="1201420" y="4017010"/>
            <a:ext cx="940752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课程目标：专为小学课程铺设的体系化英语课程。</a:t>
            </a:r>
          </a:p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掌握</a:t>
            </a:r>
            <a:r>
              <a:rPr lang="en-US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个主题，</a:t>
            </a:r>
            <a:r>
              <a:rPr lang="en-US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120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句型，</a:t>
            </a:r>
            <a:r>
              <a:rPr lang="en-US" altLang="zh-CN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1200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个重点词汇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773555" y="363855"/>
          <a:ext cx="8076565" cy="533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22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3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动作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现在进行时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What  are  you  doing?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-l' m looking at the animals.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lion,tiger,snake, laugh/laughing,stand/standing,  watch/watching,do/doing, look/looking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二年级上册，第五单元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询问原因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特殊疑问句Why；回答原因Because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-Why  are you screaming? - Because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l' m scared.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why, because,scream,come,      sun away, scared, brave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新标准没有学习，星球拓展学习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性格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一般现在时；形容词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-You are very brave,and Math is clever.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family,stay, nice,stupid,coward,courage, shy, lazy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二年级下册，第七单元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声音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过去式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-There was a strange sound.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-We ran all over the house.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strange, huge, sound, noise, hide/hid,run/ran, under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二年级下册，第四单元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方位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特殊疑问句Where；介词inside/outside/near/beside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-Where is the gem?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-It' s inside the warehouse.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in, inside, outside, near, beside, warehouse, house, proud,congratulation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第九单元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图片 1" descr="Lo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0" y="0"/>
            <a:ext cx="1193800" cy="119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84120" y="2242820"/>
            <a:ext cx="722312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11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11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Planet 4</a:t>
            </a:r>
            <a:r>
              <a:rPr lang="en-US" altLang="zh-CN" sz="80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6970047"/>
              </p:ext>
            </p:extLst>
          </p:nvPr>
        </p:nvGraphicFramePr>
        <p:xfrm>
          <a:off x="623392" y="548680"/>
          <a:ext cx="9657784" cy="596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0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94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4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动作行为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现在进行时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are they doing?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-They are fighting.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宋体" panose="02010600030101010101" pitchFamily="2" charset="-122"/>
                          <a:cs typeface="Comic Sans MS" panose="030F0702030302020204" charset="0"/>
                        </a:rPr>
                        <a:t>make,running,walking, eating, fee,angry，mad,calm down, hurt, fighting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ea typeface="宋体" panose="02010600030101010101" pitchFamily="2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一年级上册，第三单元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二年级下册，第七单元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2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能力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所有格；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can/can't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can swim.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can' t water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-ski.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swim,  water  ski,  skate,soccer, high jump, sport,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favorite, can, teach, show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二年级上册，第一单元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星期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单复数；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</a:p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there is/are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There are twenty.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-four hours in a day.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hour, day,  week,  half,Monday,Tuesday,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Wednesday,Thursday,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Friday, Saturday, Sunday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三年级下册，第五单元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季节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疑问句；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Do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Do you like summer? 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-Yes, I do./ No, I don' 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warm,hot,cool, cold, freezing, season, spring,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summer, autumn, winter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二年级上册，第九单元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33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天气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特殊疑问句；</a:t>
                      </a:r>
                    </a:p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形容词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-What' s the weather like today? -lt's sunny.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weather,cloudy,windy,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rainy,sunny,Sanya 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Hawaii,Canada,Japan,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Italy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二年级下册，第一单元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1226696"/>
              </p:ext>
            </p:extLst>
          </p:nvPr>
        </p:nvGraphicFramePr>
        <p:xfrm>
          <a:off x="335360" y="334010"/>
          <a:ext cx="10225136" cy="618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2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8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1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11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4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胃口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现在进行时；形容词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-Thank you. We are not hungry.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-They are fighting for the blue gem.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welcome, underwater,</a:t>
                      </a: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palace,  amazing,  ocean,world, fish, egg, hungry,fight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一年级下册，第三单元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动作行为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现在进行时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-They are fighting again!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evil, great, follow, hope,again, medallion, vibrate,prince, princess,whale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二年级下册，第八单元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四年级下册，第六单元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海洋生物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need/should; there be</a:t>
                      </a: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句型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-We need to protect them.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-We should save them.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earth, sea,  kind,  shark,dolphin, star fish, octopus,</a:t>
                      </a: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creature,protect,</a:t>
                      </a: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save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10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一年级下册，第三单元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2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劝阻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情态动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词must;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   stop+Ving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-Stop talking and keep swimming.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Thinking  talking,</a:t>
                      </a: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must,  keep,  fast,  try,get/got,stop,</a:t>
                      </a: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shout/shouting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1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请求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祈使句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-Promise me to be nice.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help, promise, luck, next,problem,</a:t>
                      </a: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welcome,mention, pleasure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一年级下册，第七单元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293620" y="2186305"/>
            <a:ext cx="760476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960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1100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Planet 5</a:t>
            </a:r>
            <a:r>
              <a:rPr lang="en-US" altLang="zh-CN" sz="800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2235225"/>
              </p:ext>
            </p:extLst>
          </p:nvPr>
        </p:nvGraphicFramePr>
        <p:xfrm>
          <a:off x="1487488" y="596900"/>
          <a:ext cx="8928992" cy="512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5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休闲娱乐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特殊疑问句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What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do you like to do in your free time?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like to read a book.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宋体" panose="02010600030101010101" pitchFamily="2" charset="-122"/>
                          <a:cs typeface="Comic Sans MS" panose="030F0702030302020204" charset="0"/>
                        </a:rPr>
                        <a:t>finish, example, hobby, collect,stampworry,hope,</a:t>
                      </a:r>
                    </a:p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宋体" panose="02010600030101010101" pitchFamily="2" charset="-122"/>
                          <a:cs typeface="Comic Sans MS" panose="030F0702030302020204" charset="0"/>
                        </a:rPr>
                        <a:t>study,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instead, free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四年级上册，第二单元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交通方式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特殊疑问句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How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-How do you go to school?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1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go to school by car.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Wise, love, because, concert,taxi,favorite,  musical,instrument, special, depressed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四年级上册，第六单元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7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食物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特殊疑问句；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一般疑问句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do you eat for lunch?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-Are they yummy or terrible?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restaurant,  close,  curious,lateness,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explain,reason, wake,upset, decide, treat, yummy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10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1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新标准没有学习，星球拓展学习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日常生活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特殊疑问句；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一般疑问句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kind of activities do you do?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-Do you exercise alone?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outgoing,  friendly,  exercise,gym, center, weekend, strong,heavy, chat, hence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二年级上册，第八单元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1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娱乐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特殊疑问句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What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do you like to do on the weekend?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new, neighbor, talkative, shop,hike, invite, camp, hate, refuse,mountain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新标准没有学习，星球拓展学习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1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9822584"/>
              </p:ext>
            </p:extLst>
          </p:nvPr>
        </p:nvGraphicFramePr>
        <p:xfrm>
          <a:off x="485032" y="288593"/>
          <a:ext cx="10513168" cy="628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6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061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86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5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城市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特殊疑问句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宋体" panose="02010600030101010101" pitchFamily="2" charset="-122"/>
                          <a:cs typeface="Comic Sans MS" panose="030F0702030302020204" charset="0"/>
                        </a:rPr>
                        <a:t>Where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ea typeface="宋体" panose="02010600030101010101" pitchFamily="2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Where does your aunt live?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She lives in Seattle.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aunt,live,famous,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consideration,friendly,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experience, fact, really,may,graduate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二年级上册，第六单元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爱好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特殊疑问句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What/When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do you enjoy doing?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-When do we start practicing?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Contest , though , enjoy,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Nervous , practice,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Forget , annoyed , careful, calm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三年级上册，第六单元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4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描述感受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动词不定式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-To win the game makes us happy.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energetic,win,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delighted,news,discuss,celebrate,share,idea, comfortable,forward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新标准没有学习，星球拓展学习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7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描述性质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动名词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-Learning a new language is really fun.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best,vacation,familiar,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therefore,promise,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difficult,later,change,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mind,communicate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新标准没有学习，星球拓展学习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94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计划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疑问句；</a:t>
                      </a:r>
                      <a:endParaRPr lang="zh-CN" sz="16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plan/want/need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-He plans to take a trip.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-He needs to discuss with his parents first.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recently,Net,brave,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coincidence,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neighborhood,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plan,trip,travel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，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stranger, leap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四单元上册，第五单元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82545" y="2158365"/>
            <a:ext cx="671512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n>
                  <a:solidFill>
                    <a:schemeClr val="bg2">
                      <a:lumMod val="75000"/>
                    </a:schemeClr>
                  </a:solidFill>
                </a:ln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96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110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Planet 6</a:t>
            </a:r>
            <a:r>
              <a:rPr lang="en-US" altLang="zh-CN" sz="110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</p:txBody>
      </p:sp>
      <p:pic>
        <p:nvPicPr>
          <p:cNvPr id="5" name="图片 4" descr="Lo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970" y="0"/>
            <a:ext cx="1383030" cy="138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9498169"/>
              </p:ext>
            </p:extLst>
          </p:nvPr>
        </p:nvGraphicFramePr>
        <p:xfrm>
          <a:off x="1199456" y="692696"/>
          <a:ext cx="9247570" cy="496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86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238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6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食物饮料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There was/were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What was there on the oven?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thirsty,sweep,bottle,oven,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disappear,refrigerator,i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nside,belong, displease, convenience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96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询问过去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一般过去时；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疑问句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-Did you do your homework last night?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-Yes, I did./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No, I didn' 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宋体" panose="02010600030101010101" pitchFamily="2" charset="-122"/>
                          <a:cs typeface="Comic Sans MS" panose="030F0702030302020204" charset="0"/>
                        </a:rPr>
                        <a:t>bring,history，mad,mall, relative,weary,sleepy, asleep,remind, nod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ea typeface="宋体" panose="02010600030101010101" pitchFamily="2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5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派对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特殊疑问句;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What+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过去式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did he do this morning?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hold,  party,  gloves,  necklace,present,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strawberry, laugh, joke,although, yucky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6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描述过去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动词的过去式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</a:t>
                      </a: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We went to a party.</a:t>
                      </a: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meet(met), library, chat(chatted),opinion,  department,purchase,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postcard,  post  office,  bank,supermarket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2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节庆假日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用过去式提问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-Where did you celebrate Christmas last year?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amusement, abroad, historic, site,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blueberry, pie, matter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1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</a:t>
                      </a: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，</a:t>
                      </a:r>
                      <a:r>
                        <a:rPr lang="en-US" altLang="en-US" sz="11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星球拓展学习</a:t>
                      </a: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6469864"/>
              </p:ext>
            </p:extLst>
          </p:nvPr>
        </p:nvGraphicFramePr>
        <p:xfrm>
          <a:off x="911424" y="548680"/>
          <a:ext cx="9865096" cy="505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5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01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3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6</a:t>
                      </a:r>
                      <a:endParaRPr lang="en-US" altLang="en-US" sz="1800" b="1" dirty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行为动作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连词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before/</a:t>
                      </a:r>
                    </a:p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after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played the piano before I took a rest.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practice,violin,midnight,bother,complain, noise, early, before, take, bath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日常家务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过去进行时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 was she doing?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She was mopping the floor.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overtime,too,household,chore,nap,thoughtful, housework, wake,mop, while, laundry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动作频率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频路副词 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after/usually/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never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-Do you usually go to the movies?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-Yes, I usually do./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No, I never do.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active,lively,seldom,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prefer,outdoor,always,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roller-skate,sometimes,sail, twice, never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询问价格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介词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for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pay fifty dollars for it.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protessor,  apartment,  furniture,sale,  spend,thousand,dollar,hundred,carpet,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original, expensive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5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表达情绪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分词形容词:</a:t>
                      </a:r>
                    </a:p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ed+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形容词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 She is interested in writing a story.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interested,used to,tired,anymore,photo,surprised,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knowledgeable,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energetic, picture, excited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0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新标准没有学习，星球拓展学习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07970" y="1833880"/>
            <a:ext cx="5713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96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96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Planet 1</a:t>
            </a:r>
            <a:r>
              <a:rPr lang="en-US" altLang="zh-CN" sz="8000"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40275" y="4091305"/>
            <a:ext cx="681926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The Prince from Planet Cola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描述文字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647755"/>
              </p:ext>
            </p:extLst>
          </p:nvPr>
        </p:nvGraphicFramePr>
        <p:xfrm>
          <a:off x="1703512" y="1193800"/>
          <a:ext cx="9060815" cy="439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课程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94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Comic Sans MS" panose="030F0702030302020204" charset="-122"/>
                        </a:rPr>
                        <a:t>                </a:t>
                      </a:r>
                    </a:p>
                    <a:p>
                      <a:pPr indent="0" algn="ctr">
                        <a:buNone/>
                      </a:pPr>
                      <a:endParaRPr lang="en-US" sz="3200" b="0">
                        <a:solidFill>
                          <a:srgbClr val="000000"/>
                        </a:solidFill>
                        <a:latin typeface="Comic Sans MS" panose="030F0702030302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3200" b="0">
                        <a:solidFill>
                          <a:srgbClr val="000000"/>
                        </a:solidFill>
                        <a:latin typeface="Comic Sans MS" panose="030F0702030302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Comic Sans MS" panose="030F0702030302020204" charset="-122"/>
                        </a:rPr>
                        <a:t>Planet 1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Comic Sans MS" panose="030F070203030202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Arial" panose="020B0604020202020204" pitchFamily="34" charset="0"/>
                          <a:ea typeface="楷体" panose="02010609060101010101" charset="-122"/>
                        </a:rPr>
                        <a:t>个人信息</a:t>
                      </a:r>
                      <a:endParaRPr lang="zh-CN" altLang="en-US" sz="1600" b="1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scaled="0"/>
                        </a:gradFill>
                        <a:latin typeface="Arial" panose="020B0604020202020204" pitchFamily="34" charset="0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楷体" panose="02010609060101010101" charset="-122"/>
                          <a:ea typeface="楷体" panose="02010609060101010101" charset="-122"/>
                        </a:rPr>
                        <a:t>一般疑问句</a:t>
                      </a:r>
                      <a:endParaRPr lang="zh-CN" altLang="en-US" sz="14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-Goodmorning.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-What's your name?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-My name is.....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en-US" altLang="zh-CN" sz="1200">
                          <a:sym typeface="+mn-ea"/>
                        </a:rPr>
                        <a:t>g</a:t>
                      </a:r>
                      <a:r>
                        <a:rPr lang="zh-CN" altLang="en-US" sz="1200">
                          <a:sym typeface="+mn-ea"/>
                        </a:rPr>
                        <a:t>ood morning, afternoon, evening, nightwhat, name, nice, meet, l, you, am, is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3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一年级上册，第二单元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Arial" panose="020B0604020202020204" pitchFamily="34" charset="0"/>
                          <a:ea typeface="楷体" panose="02010609060101010101" charset="-122"/>
                        </a:rPr>
                        <a:t>问候</a:t>
                      </a:r>
                      <a:endParaRPr lang="zh-CN" altLang="en-US" sz="1600" b="1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scaled="0"/>
                        </a:gradFill>
                        <a:latin typeface="Arial" panose="020B0604020202020204" pitchFamily="34" charset="0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楷体" panose="02010609060101010101" charset="-122"/>
                          <a:ea typeface="楷体" panose="02010609060101010101" charset="-122"/>
                        </a:rPr>
                        <a:t>代词；缩写</a:t>
                      </a:r>
                      <a:endParaRPr lang="zh-CN" altLang="en-US" sz="14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-How are you?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-I'm </a:t>
                      </a:r>
                      <a:r>
                        <a:rPr lang="en-US" altLang="zh-CN" sz="12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fiine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Thank you.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-Are you a boy? </a:t>
                      </a:r>
                      <a:r>
                        <a:rPr lang="en-US" altLang="zh-CN" sz="1200" b="0" dirty="0" err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Yes,I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am.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hello, hi, how, thank you, fine, great, you,girl, boy, are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30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3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一年级上册，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3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第一，二单元</a:t>
                      </a:r>
                      <a:endParaRPr lang="zh-CN" altLang="en-US" sz="13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3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9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Arial" panose="020B0604020202020204" pitchFamily="34" charset="0"/>
                          <a:ea typeface="楷体" panose="02010609060101010101" charset="-122"/>
                        </a:rPr>
                        <a:t>介绍朋友</a:t>
                      </a:r>
                      <a:endParaRPr lang="zh-CN" altLang="en-US" sz="1600" b="1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scaled="0"/>
                        </a:gradFill>
                        <a:latin typeface="Arial" panose="020B0604020202020204" pitchFamily="34" charset="0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楷体" panose="02010609060101010101" charset="-122"/>
                          <a:ea typeface="楷体" panose="02010609060101010101" charset="-122"/>
                        </a:rPr>
                        <a:t>代词；一般现在时；缩写</a:t>
                      </a:r>
                      <a:endParaRPr lang="zh-CN" altLang="en-US" sz="14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-Is Math a girl?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-No,he isn't.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He is a boy.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friend, she, he, it, we, they, my, is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30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3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一年级上册，第十单元</a:t>
                      </a:r>
                      <a:endParaRPr lang="zh-CN" altLang="en-US" sz="13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3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Arial" panose="020B0604020202020204" pitchFamily="34" charset="0"/>
                          <a:ea typeface="楷体" panose="02010609060101010101" charset="-122"/>
                        </a:rPr>
                        <a:t>动作行为</a:t>
                      </a:r>
                      <a:endParaRPr lang="zh-CN" altLang="en-US" sz="1600" b="1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scaled="0"/>
                        </a:gradFill>
                        <a:latin typeface="Arial" panose="020B0604020202020204" pitchFamily="34" charset="0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动词（动作）；</a:t>
                      </a:r>
                    </a:p>
                    <a:p>
                      <a:pPr indent="0">
                        <a:buNone/>
                      </a:pPr>
                      <a:r>
                        <a:rPr lang="zh-CN" sz="1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情态动词can</a:t>
                      </a:r>
                      <a:endParaRPr lang="zh-CN" altLang="en-US" sz="14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-Can you run 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-Yes,I can./No,I can't.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let us, park, play ground, can, go, walk,run, jump, climb, and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3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二年级上册，第七单元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7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Arial" panose="020B0604020202020204" pitchFamily="34" charset="0"/>
                          <a:ea typeface="楷体" panose="02010609060101010101" charset="-122"/>
                        </a:rPr>
                        <a:t>运动</a:t>
                      </a:r>
                      <a:endParaRPr lang="zh-CN" altLang="en-US" sz="1600" b="1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scaled="0"/>
                        </a:gradFill>
                        <a:latin typeface="Arial" panose="020B0604020202020204" pitchFamily="34" charset="0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情态动词can；动词（运动）</a:t>
                      </a:r>
                      <a:endParaRPr lang="zh-CN" altLang="en-US" sz="14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-Let‘s play basketball.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-Now throw me the ball.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play, throw, catch, kick, bounce, football,basketball, baseball, tennis, ball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300" b="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一年级下册，第八单元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 descr="Lo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3800" cy="119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4259834"/>
              </p:ext>
            </p:extLst>
          </p:nvPr>
        </p:nvGraphicFramePr>
        <p:xfrm>
          <a:off x="623392" y="1340768"/>
          <a:ext cx="9402445" cy="49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800" b="1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5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A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765">
                <a:tc rowSpan="5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3200" b="0">
                        <a:solidFill>
                          <a:srgbClr val="000000"/>
                        </a:solidFill>
                        <a:latin typeface="Comic Sans MS" panose="030F0702030302020204" charset="-122"/>
                      </a:endParaRPr>
                    </a:p>
                    <a:p>
                      <a:pPr indent="0">
                        <a:buNone/>
                      </a:pPr>
                      <a:endParaRPr lang="en-US" sz="3200" b="0">
                        <a:solidFill>
                          <a:srgbClr val="000000"/>
                        </a:solidFill>
                        <a:latin typeface="Comic Sans MS" panose="030F0702030302020204" charset="-122"/>
                      </a:endParaRPr>
                    </a:p>
                    <a:p>
                      <a:pPr indent="0">
                        <a:buNone/>
                      </a:pPr>
                      <a:endParaRPr lang="en-US" sz="3200" b="0">
                        <a:solidFill>
                          <a:srgbClr val="000000"/>
                        </a:solidFill>
                        <a:latin typeface="Comic Sans MS" panose="030F0702030302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omic Sans MS" panose="030F0702030302020204" charset="-122"/>
                        </a:rPr>
                        <a:t>Planet      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Comic Sans MS" panose="030F0702030302020204" charset="-122"/>
                        </a:rPr>
                        <a:t>   1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Comic Sans MS" panose="030F070203030202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文具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楷体" panose="02010609060101010101" charset="-122"/>
                          <a:cs typeface="Comic Sans MS" panose="030F0702030302020204" charset="0"/>
                        </a:rPr>
                        <a:t>指示代词：this,that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-What is this?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 -This is a book.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book, pen, pencil box, eraser, marker,pencil, crayon, ruler, this, that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一年级上册，第六单元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数字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复数名词；特殊疑问句；数词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-How many desks are there?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-There are five desks.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desk, school bag, blackboard, classroom,balloon, these, those, one, two, three,four, five, six, seven, eight, nine, ten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一年级上册，第八单元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8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物品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指示代词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Arial" panose="020B0604020202020204" charset="-122"/>
                          <a:cs typeface="Comic Sans MS" panose="030F0702030302020204" charset="0"/>
                        </a:rPr>
                        <a:t>these,those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Arial" panose="020B0604020202020204" charset="-122"/>
                        <a:cs typeface="Comic Sans MS" panose="030F0702030302020204" charset="0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-What are these?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-These are flowers.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flower, leaf, root, stem, tree, garden,grass, rose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二年级下册，第三单元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方位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动词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Arial" panose="020B0604020202020204" charset="-122"/>
                          <a:cs typeface="Comic Sans MS" panose="030F0702030302020204" charset="0"/>
                        </a:rPr>
                        <a:t>have,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形容词（颜色）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 Where is the ball?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-It' s under the chair.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gem, marble, floor, table, chair, box, on,in, under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一年级下册，第二单元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8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颜色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动词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Arial" panose="020B0604020202020204" charset="-122"/>
                          <a:cs typeface="Comic Sans MS" panose="030F0702030302020204" charset="0"/>
                        </a:rPr>
                        <a:t>have,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形容词（颜色）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-What colors are they?</a:t>
                      </a:r>
                      <a:endParaRPr lang="zh-CN" altLang="en-US" sz="1100" b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-They are red, blue and green.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>
                          <a:sym typeface="+mn-ea"/>
                        </a:rPr>
                        <a:t>Color, red, blue, yellow, green, brown,orange, white, purple, black, have</a:t>
                      </a:r>
                      <a:endParaRPr lang="zh-CN" altLang="en-US" sz="1100" b="0"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一年级上册，第四单元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32455" y="2073275"/>
            <a:ext cx="5713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n>
                  <a:solidFill>
                    <a:srgbClr val="D925B9"/>
                  </a:solidFill>
                </a:ln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9600">
                <a:ln>
                  <a:solidFill>
                    <a:srgbClr val="D925B9"/>
                  </a:solidFill>
                </a:ln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9600">
                <a:ln>
                  <a:solidFill>
                    <a:srgbClr val="D925B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Planet 2</a:t>
            </a:r>
            <a:r>
              <a:rPr lang="en-US" altLang="zh-CN" sz="8000"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70880" y="4274820"/>
            <a:ext cx="4998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The Grape Planet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8997870"/>
              </p:ext>
            </p:extLst>
          </p:nvPr>
        </p:nvGraphicFramePr>
        <p:xfrm>
          <a:off x="1562100" y="1185889"/>
          <a:ext cx="9067800" cy="487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1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11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2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外貌</a:t>
                      </a:r>
                    </a:p>
                    <a:p>
                      <a:pPr indent="0" algn="ctr">
                        <a:buNone/>
                      </a:pPr>
                      <a:endParaRPr lang="zh-CN" altLang="en-US" sz="1600" b="1" dirty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一般疑问句;特殊疑问句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-How old areyou? -I'm 10 years old.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am tall. You are short.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year, old, young. tall short, fat, thin, strong.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第五，六单元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职业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一般疑问句;所有格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-Is your mother a doctor?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-No, she isn' t. She is a nurse.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teacher, student,doctor, nurse, father,driver,farmer, mother, police officer, my, your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一年级下册，第一单元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国家与地区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特殊疑问句 Where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-Where are you from?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-We are from the Earth.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prince, from, come, earth, planet, happy,Taiwan, Shanghai, Bejing, New York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二年级上册，课文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自然风光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形容词; 一般现在时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-The river is wide.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 The hill is tall.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river, hill, sky, cloud, rainbow, road, wide,narrow, high, low, beautiful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二年级上册，第六单元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需求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动词need/want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-I want to draw a flower.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-| need a pencil.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want, draw, give, need, show, stick, cut,scissors, glue, paper, me, picture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二年级下册，第二单元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 descr="Lo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3800" cy="119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343660" y="697230"/>
          <a:ext cx="971994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8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20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78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2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植物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形容词;疑问句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-Are these grapes very small? 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-No, they aren' 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plant, vine, grape, big, small, best, taste,delicious, sweet, bad, our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一年级下册，第五单元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水果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连词and;助动词do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-Do watermelons grow on trees? -No, they don' 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fruit, banana, apple, watermelon, lemon,strawberry, peach, kiwi, grow, ground,market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二年级上册，第三单元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5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安慰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情态动词must/can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-We can help you.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-The meteorite must be a gem.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cry, worry, help, great, excellent, wonderful,meteorite, find, save, must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一年级下册，第七单元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动作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动词;let's句型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-Let’s look for the gem.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watch out, turn, left, right,straight,then,can't,</a:t>
                      </a:r>
                    </a:p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careful,everybody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二年级下册，第九单元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8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告别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情态动词must;所有格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-Your planet is safe.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his,her,your,their,it's, other,safe,again,welcome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一年级上册，第十单元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图片 4" descr="Lo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3800" cy="119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08225" y="2073275"/>
            <a:ext cx="757618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96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110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Planet 3</a:t>
            </a:r>
            <a:r>
              <a:rPr lang="en-US" altLang="zh-CN" sz="11000">
                <a:solidFill>
                  <a:srgbClr val="D925B9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33450" y="205105"/>
          <a:ext cx="8456930" cy="616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课程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教学主题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教学语法点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重点句型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高频词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与新标准衔接对比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745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Planet 3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时间的表达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-What's time is it?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-It's twelve-thirty.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time,o'clock,breakfast,lunch, dinner,one-twelve o'clock,one-fifteen,two-thirty,  three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forty-five, sandwiches, noodles, rice,hamburger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二年级上册，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第二单元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四年级下册，第六单元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动作和方位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介词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宋体" panose="02010600030101010101" pitchFamily="2" charset="-122"/>
                          <a:cs typeface="Comic Sans MS" panose="030F0702030302020204" charset="0"/>
                        </a:rPr>
                        <a:t>in front of/behind/nextto/between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Comic Sans MS" panose="030F0702030302020204" charset="0"/>
                        <a:ea typeface="宋体" panose="02010600030101010101" pitchFamily="2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-Where are the monkeys?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-The  monkeys are in front of the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elephants.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zoo, animal, elephant, monkey, koala,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goat, rabbit, butterfly, next to, in front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of, behind, between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第七单元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身体部位及功能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情态动词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Comic Sans MS" panose="030F0702030302020204" charset="0"/>
                          <a:ea typeface="宋体" panose="02010600030101010101" pitchFamily="2" charset="-122"/>
                          <a:cs typeface="Comic Sans MS" panose="030F0702030302020204" charset="0"/>
                        </a:rPr>
                        <a:t>can ;</a:t>
                      </a: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Comic Sans MS" panose="030F0702030302020204" charset="0"/>
                        </a:rPr>
                        <a:t>特殊疑问句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-What can you do with your tongue?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-I can taste with my tongue.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face, nose, mouth, tongue, eyes, ears,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fingers, hands, legs, hear, see, smell,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touch, taste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一年级下册，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第四单元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5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家庭成员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形容词;所有格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-I live with my grandmother. She is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kind.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grandfather, grandmother, parents,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brother, sister, live, smart, kind, clever,funny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三年级下册，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第八单元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5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形状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指示代词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-These shapes are the same/different.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shape,,circle,rectangle, square,triangle,diamond, oval,same,different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20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新标准没有学习，星球拓展学习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8117443-7f75-445a-bf92-17058e3e690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cffe387-bb33-491a-98e9-38fc4dfca6d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17624ef-a3dd-4396-bbf2-40e66a9b48b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98699d0-7a97-498c-a8a7-9a1399821d8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820fd12-5281-42b0-9a3d-552283afb67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115931d-43c2-4d77-bb2f-684ea9e2d21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1340bdb-e577-4d5c-8a4d-871e1f56440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4ba206-ee5b-46a5-97dd-88f5c1830bb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d41c92a-6872-4702-a5bf-b740526ffc2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8bc8182-aeac-44db-9484-120e817f677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0068d72-b850-4006-9ecc-437ca488ac0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c00fded-a217-4800-8bdd-6968579cd22c}"/>
</p:tagLst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7</TotalTime>
  <Words>3160</Words>
  <Application>Microsoft Office PowerPoint</Application>
  <PresentationFormat>宽屏</PresentationFormat>
  <Paragraphs>547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Comic Sans MS</vt:lpstr>
      <vt:lpstr>Tw Cen MT</vt:lpstr>
      <vt:lpstr>水滴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标题布局</dc:title>
  <dc:creator>HP</dc:creator>
  <cp:lastModifiedBy>HP</cp:lastModifiedBy>
  <cp:revision>32</cp:revision>
  <dcterms:created xsi:type="dcterms:W3CDTF">2020-04-09T09:41:00Z</dcterms:created>
  <dcterms:modified xsi:type="dcterms:W3CDTF">2020-05-06T00:52:45Z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  <property fmtid="{D5CDD505-2E9C-101B-9397-08002B2CF9AE}" pid="4" name="KSOProductBuildVer">
    <vt:lpwstr>2052-11.1.0.9584</vt:lpwstr>
  </property>
</Properties>
</file>