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66.xml" ContentType="application/vnd.openxmlformats-officedocument.presentationml.tags+xml"/>
  <Override PartName="/ppt/notesSlides/notesSlide3.xml" ContentType="application/vnd.openxmlformats-officedocument.presentationml.notesSlide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tags/tag69.xml" ContentType="application/vnd.openxmlformats-officedocument.presentationml.tags+xml"/>
  <Override PartName="/ppt/notesSlides/notesSlide6.xml" ContentType="application/vnd.openxmlformats-officedocument.presentationml.notesSlide+xml"/>
  <Override PartName="/ppt/tags/tag70.xml" ContentType="application/vnd.openxmlformats-officedocument.presentationml.tags+xml"/>
  <Override PartName="/ppt/notesSlides/notesSlide7.xml" ContentType="application/vnd.openxmlformats-officedocument.presentationml.notesSlide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notesSlides/notesSlide11.xml" ContentType="application/vnd.openxmlformats-officedocument.presentationml.notesSlide+xml"/>
  <Override PartName="/ppt/tags/tag75.xml" ContentType="application/vnd.openxmlformats-officedocument.presentationml.tags+xml"/>
  <Override PartName="/ppt/notesSlides/notesSlide12.xml" ContentType="application/vnd.openxmlformats-officedocument.presentationml.notesSlide+xml"/>
  <Override PartName="/ppt/tags/tag76.xml" ContentType="application/vnd.openxmlformats-officedocument.presentationml.tags+xml"/>
  <Override PartName="/ppt/notesSlides/notesSlide13.xml" ContentType="application/vnd.openxmlformats-officedocument.presentationml.notesSlide+xml"/>
  <Override PartName="/ppt/tags/tag77.xml" ContentType="application/vnd.openxmlformats-officedocument.presentationml.tags+xml"/>
  <Override PartName="/ppt/notesSlides/notesSlide14.xml" ContentType="application/vnd.openxmlformats-officedocument.presentationml.notesSlide+xml"/>
  <Override PartName="/ppt/tags/tag78.xml" ContentType="application/vnd.openxmlformats-officedocument.presentationml.tags+xml"/>
  <Override PartName="/ppt/notesSlides/notesSlide15.xml" ContentType="application/vnd.openxmlformats-officedocument.presentationml.notesSlide+xml"/>
  <Override PartName="/ppt/tags/tag79.xml" ContentType="application/vnd.openxmlformats-officedocument.presentationml.tags+xml"/>
  <Override PartName="/ppt/notesSlides/notesSlide16.xml" ContentType="application/vnd.openxmlformats-officedocument.presentationml.notesSlide+xml"/>
  <Override PartName="/ppt/tags/tag80.xml" ContentType="application/vnd.openxmlformats-officedocument.presentationml.tags+xml"/>
  <Override PartName="/ppt/notesSlides/notesSlide17.xml" ContentType="application/vnd.openxmlformats-officedocument.presentationml.notesSlide+xml"/>
  <Override PartName="/ppt/tags/tag81.xml" ContentType="application/vnd.openxmlformats-officedocument.presentationml.tags+xml"/>
  <Override PartName="/ppt/notesSlides/notesSlide18.xml" ContentType="application/vnd.openxmlformats-officedocument.presentationml.notesSlide+xml"/>
  <Override PartName="/ppt/tags/tag82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7" r:id="rId2"/>
    <p:sldId id="618" r:id="rId3"/>
    <p:sldId id="655" r:id="rId4"/>
    <p:sldId id="740" r:id="rId5"/>
    <p:sldId id="741" r:id="rId6"/>
    <p:sldId id="743" r:id="rId7"/>
    <p:sldId id="533" r:id="rId8"/>
    <p:sldId id="745" r:id="rId9"/>
    <p:sldId id="717" r:id="rId10"/>
    <p:sldId id="746" r:id="rId11"/>
    <p:sldId id="698" r:id="rId12"/>
    <p:sldId id="472" r:id="rId13"/>
    <p:sldId id="747" r:id="rId14"/>
    <p:sldId id="748" r:id="rId15"/>
    <p:sldId id="751" r:id="rId16"/>
    <p:sldId id="749" r:id="rId17"/>
    <p:sldId id="750" r:id="rId18"/>
    <p:sldId id="699" r:id="rId19"/>
    <p:sldId id="70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2215"/>
    <a:srgbClr val="E4DDD3"/>
    <a:srgbClr val="F4BC3B"/>
    <a:srgbClr val="D4AC66"/>
    <a:srgbClr val="DAB069"/>
    <a:srgbClr val="F4BF3C"/>
    <a:srgbClr val="ECE5D5"/>
    <a:srgbClr val="CAC3B9"/>
    <a:srgbClr val="CEC5BE"/>
    <a:srgbClr val="E7D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6" y="6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2020/6/8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pPr/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534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2020/6/8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5.xml"/><Relationship Id="rId7" Type="http://schemas.openxmlformats.org/officeDocument/2006/relationships/image" Target="../media/image4.png"/><Relationship Id="rId2" Type="http://schemas.openxmlformats.org/officeDocument/2006/relationships/tags" Target="../tags/tag6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tags" Target="../tags/tag6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20" y="3601085"/>
            <a:ext cx="2442845" cy="325501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793942" y="2547891"/>
            <a:ext cx="2574524" cy="1171853"/>
            <a:chOff x="4793942" y="2547891"/>
            <a:chExt cx="2574524" cy="1171853"/>
          </a:xfrm>
        </p:grpSpPr>
        <p:sp>
          <p:nvSpPr>
            <p:cNvPr id="2" name="流程图: 可选过程 1"/>
            <p:cNvSpPr/>
            <p:nvPr/>
          </p:nvSpPr>
          <p:spPr>
            <a:xfrm>
              <a:off x="4793942" y="2547891"/>
              <a:ext cx="2574524" cy="1171853"/>
            </a:xfrm>
            <a:prstGeom prst="flowChartAlternateProcess">
              <a:avLst/>
            </a:prstGeom>
            <a:solidFill>
              <a:srgbClr val="8A2215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副标题 11"/>
            <p:cNvSpPr txBox="1"/>
            <p:nvPr>
              <p:custDataLst>
                <p:tags r:id="rId2"/>
              </p:custDataLst>
            </p:nvPr>
          </p:nvSpPr>
          <p:spPr>
            <a:xfrm>
              <a:off x="5179060" y="2855319"/>
              <a:ext cx="1833880" cy="57368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85000" lnSpcReduction="10000"/>
            </a:bodyPr>
            <a:lstStyle>
              <a:lvl1pPr marL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accent2"/>
                </a:buClr>
                <a:buSzPct val="100000"/>
                <a:buFont typeface="Wingdings" panose="05000000000000000000" pitchFamily="2" charset="2"/>
                <a:buChar char="•"/>
                <a:defRPr sz="1600" u="none" strike="noStrike" kern="1200" cap="none" spc="150" normalizeH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lvl="1" indent="-111125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Char char="•"/>
                <a:tabLst>
                  <a:tab pos="1609725" algn="l"/>
                </a:tabLst>
                <a:defRPr sz="1600" u="none" strike="noStrike" kern="1200" cap="none" spc="150" normalizeH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lvl="2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Wingdings" panose="05000000000000000000" pitchFamily="2" charset="2"/>
                <a:buChar char="•"/>
                <a:defRPr sz="1600" u="none" strike="noStrike" kern="1200" cap="none" spc="150" normalizeH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lvl="3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Wingdings" panose="05000000000000000000" pitchFamily="2" charset="2"/>
                <a:buChar char="•"/>
                <a:defRPr sz="1600" u="none" strike="noStrike" kern="1200" cap="none" spc="150" normalizeH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lvl="4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 typeface="Wingdings" panose="05000000000000000000" pitchFamily="2" charset="2"/>
                <a:buChar char="•"/>
                <a:defRPr sz="1600" u="none" strike="noStrike" kern="1200" cap="none" spc="150" normalizeH="0" baseline="0">
                  <a:solidFill>
                    <a:schemeClr val="tx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8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ja-JP" altLang="en-US" sz="3600" b="1" i="0" u="none" strike="noStrike" kern="1200" cap="none" spc="0" normalizeH="0" baseline="0" noProof="1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ea"/>
                </a:rPr>
                <a:t>文法内容</a:t>
              </a:r>
              <a:endParaRPr kumimoji="0" lang="ja-JP" altLang="en-US" sz="2800" b="0" i="0" u="none" strike="noStrike" kern="1200" cap="none" spc="150" normalizeH="0" baseline="0" noProof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72160" y="106045"/>
            <a:ext cx="11508740" cy="1518285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br>
              <a:rPr sz="3200" b="1" dirty="0">
                <a:solidFill>
                  <a:srgbClr val="8A221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动词</a:t>
            </a:r>
            <a:r>
              <a:rPr lang="en-US" altLang="zh-CN" sz="3200" b="1" dirty="0" err="1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ます形＋なさい</a:t>
            </a: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</a:p>
        </p:txBody>
      </p:sp>
      <p:sp>
        <p:nvSpPr>
          <p:cNvPr id="2" name="折角形 1"/>
          <p:cNvSpPr/>
          <p:nvPr/>
        </p:nvSpPr>
        <p:spPr>
          <a:xfrm>
            <a:off x="879475" y="1441403"/>
            <a:ext cx="9853628" cy="5310551"/>
          </a:xfrm>
          <a:prstGeom prst="foldedCorner">
            <a:avLst>
              <a:gd name="adj" fmla="val 343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</a:t>
            </a: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1022350" y="1703705"/>
            <a:ext cx="9633585" cy="4805680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endParaRPr lang="ja-JP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</a:t>
            </a:r>
          </a:p>
          <a:p>
            <a:pPr algn="l" rtl="0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　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17ABDA1-03E8-4D1A-9928-1E4440740D62}"/>
              </a:ext>
            </a:extLst>
          </p:cNvPr>
          <p:cNvGrpSpPr/>
          <p:nvPr/>
        </p:nvGrpSpPr>
        <p:grpSpPr>
          <a:xfrm>
            <a:off x="1111128" y="1782378"/>
            <a:ext cx="6097541" cy="4648334"/>
            <a:chOff x="1048984" y="1621154"/>
            <a:chExt cx="6097541" cy="464833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/>
            <a:srcRect t="15194" r="4396" b="37738"/>
            <a:stretch/>
          </p:blipFill>
          <p:spPr>
            <a:xfrm>
              <a:off x="1048984" y="4563706"/>
              <a:ext cx="6097541" cy="170578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FF45E28-11A6-4E1D-B243-4AC2B5581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92181" y="1621154"/>
              <a:ext cx="6054344" cy="2977538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72160" y="106045"/>
            <a:ext cx="11508740" cy="1518285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br>
              <a:rPr sz="3200" b="1" dirty="0">
                <a:solidFill>
                  <a:srgbClr val="8A221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.动词基本形 · ない形＋ことだ（建议）   </a:t>
            </a:r>
          </a:p>
        </p:txBody>
      </p:sp>
      <p:sp>
        <p:nvSpPr>
          <p:cNvPr id="2" name="折角形 1"/>
          <p:cNvSpPr/>
          <p:nvPr/>
        </p:nvSpPr>
        <p:spPr>
          <a:xfrm>
            <a:off x="655320" y="1457325"/>
            <a:ext cx="10629265" cy="3858895"/>
          </a:xfrm>
          <a:prstGeom prst="foldedCorner">
            <a:avLst>
              <a:gd name="adj" fmla="val 343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</a:t>
            </a: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787400" y="1532890"/>
            <a:ext cx="9351010" cy="3036570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lang="ja-JP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接续：动词基本形/ない形＋ことだ</a:t>
            </a:r>
          </a:p>
          <a:p>
            <a:pPr algn="l" rtl="0">
              <a:lnSpc>
                <a:spcPct val="150000"/>
              </a:lnSpc>
            </a:pPr>
            <a:r>
              <a:rPr lang="ja-JP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意味：表示説话人的忠告、建以或委婉的命令等，“（不）做……比较好”。</a:t>
            </a:r>
          </a:p>
          <a:p>
            <a:pPr algn="l" rtl="0">
              <a:lnSpc>
                <a:spcPct val="150000"/>
              </a:lnSpc>
            </a:pPr>
            <a:r>
              <a:rPr lang="ja-JP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</a:t>
            </a:r>
          </a:p>
          <a:p>
            <a:pPr algn="l" rtl="0">
              <a:lnSpc>
                <a:spcPct val="150000"/>
              </a:lnSpc>
            </a:pPr>
            <a:endParaRPr lang="ja-JP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730" y="2809875"/>
            <a:ext cx="7529830" cy="2212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72160" y="106045"/>
            <a:ext cx="11273155" cy="1518285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br>
              <a:rPr sz="3200" b="1" dirty="0">
                <a:solidFill>
                  <a:srgbClr val="8A221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动词基本形 · ない形＋ものだ（一般认同）</a:t>
            </a:r>
          </a:p>
        </p:txBody>
      </p:sp>
      <p:sp>
        <p:nvSpPr>
          <p:cNvPr id="2" name="折角形 1"/>
          <p:cNvSpPr/>
          <p:nvPr/>
        </p:nvSpPr>
        <p:spPr>
          <a:xfrm>
            <a:off x="919480" y="1570990"/>
            <a:ext cx="9364345" cy="4062095"/>
          </a:xfrm>
          <a:prstGeom prst="foldedCorner">
            <a:avLst>
              <a:gd name="adj" fmla="val 343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1061085" y="1623695"/>
            <a:ext cx="9222740" cy="4009390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接续：动词基本形/ない形＋ものだ</a:t>
            </a:r>
          </a:p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意味：表示从一般常识出发，人们的一般认同，认为某事是符合常理或理所应当的，“总是……”、“难免……”、“本来就是……”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1600" b="1" i="0" u="none" strike="noStrike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椭圆形标注 3"/>
          <p:cNvSpPr/>
          <p:nvPr/>
        </p:nvSpPr>
        <p:spPr>
          <a:xfrm>
            <a:off x="8498205" y="3801110"/>
            <a:ext cx="3468370" cy="2076450"/>
          </a:xfrm>
          <a:prstGeom prst="wedgeEllipseCallout">
            <a:avLst>
              <a:gd name="adj1" fmla="val 39933"/>
              <a:gd name="adj2" fmla="val 457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所叙述的事情往往是被普遍认可的，可以表示某种规律。</a:t>
            </a:r>
          </a:p>
        </p:txBody>
      </p:sp>
      <p:pic>
        <p:nvPicPr>
          <p:cNvPr id="4" name="图片 3" descr="文法２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2031" y="5733891"/>
            <a:ext cx="8048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085" y="3282950"/>
            <a:ext cx="6943725" cy="2155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72160" y="106045"/>
            <a:ext cx="11273155" cy="1518285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br>
              <a:rPr sz="3200" b="1" dirty="0">
                <a:solidFill>
                  <a:srgbClr val="8A221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补充：</a:t>
            </a:r>
            <a:r>
              <a:rPr 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①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～</a:t>
            </a:r>
            <a:r>
              <a:rPr sz="3200" b="1" dirty="0" err="1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ものだ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altLang="en-US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回忆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</a:p>
        </p:txBody>
      </p:sp>
      <p:sp>
        <p:nvSpPr>
          <p:cNvPr id="2" name="折角形 1"/>
          <p:cNvSpPr/>
          <p:nvPr/>
        </p:nvSpPr>
        <p:spPr>
          <a:xfrm>
            <a:off x="919480" y="1570990"/>
            <a:ext cx="9364345" cy="4062095"/>
          </a:xfrm>
          <a:prstGeom prst="foldedCorner">
            <a:avLst>
              <a:gd name="adj" fmla="val 343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1061085" y="1623695"/>
            <a:ext cx="9222740" cy="4009390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接续：（动词/イ形/ナ形）た形+ものだ</a:t>
            </a:r>
          </a:p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意味：表示对往事的缅怀、回忆。</a:t>
            </a:r>
          </a:p>
          <a:p>
            <a:pPr algn="l" rtl="0">
              <a:lnSpc>
                <a:spcPct val="150000"/>
              </a:lnSpc>
            </a:pPr>
            <a:endParaRPr kumimoji="0" sz="2000" i="0" u="none" strike="noStrike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020" y="2978785"/>
            <a:ext cx="5836920" cy="1977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814705" y="106045"/>
            <a:ext cx="11230610" cy="1272540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br>
              <a:rPr sz="3200" b="1" dirty="0">
                <a:solidFill>
                  <a:srgbClr val="8A221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补充：</a:t>
            </a:r>
            <a:r>
              <a:rPr 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②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～ものだ（强烈愿望）　</a:t>
            </a:r>
          </a:p>
        </p:txBody>
      </p:sp>
      <p:sp>
        <p:nvSpPr>
          <p:cNvPr id="2" name="折角形 1"/>
          <p:cNvSpPr/>
          <p:nvPr/>
        </p:nvSpPr>
        <p:spPr>
          <a:xfrm>
            <a:off x="919480" y="1261110"/>
            <a:ext cx="8703310" cy="5018405"/>
          </a:xfrm>
          <a:prstGeom prst="foldedCorner">
            <a:avLst>
              <a:gd name="adj" fmla="val 343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1061085" y="1378585"/>
            <a:ext cx="9222740" cy="2479040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接续：</a:t>
            </a:r>
            <a:r>
              <a:rPr kumimoji="0" lang="zh-CN" altLang="en-US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动词</a:t>
            </a: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（ます形）＋たい＋ものだ</a:t>
            </a:r>
          </a:p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意味：表示强烈的愿望。</a:t>
            </a:r>
          </a:p>
          <a:p>
            <a:pPr algn="l" rtl="0">
              <a:lnSpc>
                <a:spcPct val="150000"/>
              </a:lnSpc>
            </a:pPr>
            <a:endParaRPr kumimoji="0" sz="2000" i="0" u="none" strike="noStrike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endParaRPr kumimoji="0" sz="2000" i="0" u="none" strike="noStrike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endParaRPr kumimoji="0" sz="2000" i="0" u="none" strike="noStrike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030" y="2563495"/>
            <a:ext cx="3702685" cy="949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281" y="729615"/>
            <a:ext cx="8756866" cy="3682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0926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72160" y="106045"/>
            <a:ext cx="11273155" cy="1518285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br>
              <a:rPr sz="3200" b="1" dirty="0">
                <a:solidFill>
                  <a:srgbClr val="8A221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补充</a:t>
            </a:r>
            <a:r>
              <a:rPr 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｢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～ものだ</a:t>
            </a:r>
            <a:r>
              <a:rPr 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｣と｢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～</a:t>
            </a:r>
            <a:r>
              <a:rPr 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こと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だ</a:t>
            </a:r>
            <a:r>
              <a:rPr 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｣</a:t>
            </a:r>
          </a:p>
        </p:txBody>
      </p:sp>
      <p:sp>
        <p:nvSpPr>
          <p:cNvPr id="2" name="折角形 1"/>
          <p:cNvSpPr/>
          <p:nvPr/>
        </p:nvSpPr>
        <p:spPr>
          <a:xfrm>
            <a:off x="524510" y="1570990"/>
            <a:ext cx="11520805" cy="5018405"/>
          </a:xfrm>
          <a:prstGeom prst="foldedCorner">
            <a:avLst>
              <a:gd name="adj" fmla="val 343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771525" y="1623695"/>
            <a:ext cx="11139805" cy="5035550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kumimoji="0" lang="zh-CN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说明：</a:t>
            </a: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表示感叹两者都可使用，但用法有区别。</a:t>
            </a:r>
          </a:p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用｢ものだ｣的形式，表示一般意义上的感叹，此时一般不能用｢ことだ｣代替。</a:t>
            </a:r>
          </a:p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而｢ことだ｣则表示就事论事的感叹，一般用句型：なんと/なんて/どんなに……ことだろう/ことか</a:t>
            </a:r>
          </a:p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此时也一般不能用｢ものだ｣代替。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560" y="3949065"/>
            <a:ext cx="8800465" cy="2640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72160" y="106045"/>
            <a:ext cx="11273155" cy="1518285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br>
              <a:rPr sz="3200" b="1" dirty="0">
                <a:solidFill>
                  <a:srgbClr val="8A221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5.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补充</a:t>
            </a:r>
            <a:r>
              <a:rPr 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比较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｢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～ものだ</a:t>
            </a:r>
            <a:r>
              <a:rPr 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｣と｢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～</a:t>
            </a:r>
            <a:r>
              <a:rPr 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こと</a:t>
            </a:r>
            <a:r>
              <a:rPr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だ</a:t>
            </a:r>
            <a:r>
              <a:rPr 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｣</a:t>
            </a:r>
          </a:p>
        </p:txBody>
      </p:sp>
      <p:sp>
        <p:nvSpPr>
          <p:cNvPr id="2" name="折角形 1"/>
          <p:cNvSpPr/>
          <p:nvPr/>
        </p:nvSpPr>
        <p:spPr>
          <a:xfrm>
            <a:off x="524510" y="1570990"/>
            <a:ext cx="11520805" cy="5018405"/>
          </a:xfrm>
          <a:prstGeom prst="foldedCorner">
            <a:avLst>
              <a:gd name="adj" fmla="val 343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771525" y="1623695"/>
            <a:ext cx="11139805" cy="5035550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kumimoji="0" lang="zh-CN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说明：</a:t>
            </a: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表示忠告两者都可用，但有区别：</a:t>
            </a:r>
          </a:p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｢ものだ｣表示</a:t>
            </a:r>
            <a:r>
              <a:rPr kumimoji="0" sz="2000" i="0" u="none" strike="noStrike" kern="1200" cap="none" spc="0" normalizeH="0" baseline="0" noProof="1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社会道德常识</a:t>
            </a: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，人人都应该遵守的规范，表示大道理；</a:t>
            </a:r>
          </a:p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｢ことだ｣则表示就事论事，不属于大道理。中文意思都是</a:t>
            </a:r>
            <a:r>
              <a:rPr kumimoji="0" sz="2000" i="0" u="none" strike="noStrike" kern="1200" cap="none" spc="0" normalizeH="0" baseline="0" noProof="1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“应该……”。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60" y="3432175"/>
            <a:ext cx="6816090" cy="25831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826135" y="16510"/>
            <a:ext cx="11366500" cy="1419860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6.动词基本形 · ない形＋こと（命令）  </a:t>
            </a:r>
          </a:p>
        </p:txBody>
      </p:sp>
      <p:sp>
        <p:nvSpPr>
          <p:cNvPr id="2" name="折角形 1"/>
          <p:cNvSpPr/>
          <p:nvPr/>
        </p:nvSpPr>
        <p:spPr>
          <a:xfrm>
            <a:off x="972185" y="1207770"/>
            <a:ext cx="9774555" cy="4257675"/>
          </a:xfrm>
          <a:prstGeom prst="foldedCorner">
            <a:avLst>
              <a:gd name="adj" fmla="val 15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1032510" y="1341755"/>
            <a:ext cx="9472295" cy="5492750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接续：动词基本形/ない形＋こと</a:t>
            </a:r>
          </a:p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意味：表示要求、命令等，放句末。“必须……”“不要……”。</a:t>
            </a:r>
          </a:p>
          <a:p>
            <a:pPr algn="l" rtl="0">
              <a:lnSpc>
                <a:spcPct val="150000"/>
              </a:lnSpc>
            </a:pPr>
            <a:endParaRPr kumimoji="0" sz="2000" i="0" u="none" strike="noStrike" kern="1200" cap="none" spc="0" normalizeH="0" baseline="0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椭圆形标注 3"/>
          <p:cNvSpPr/>
          <p:nvPr/>
        </p:nvSpPr>
        <p:spPr>
          <a:xfrm>
            <a:off x="7273290" y="3640455"/>
            <a:ext cx="4494530" cy="2076450"/>
          </a:xfrm>
          <a:prstGeom prst="wedgeEllipseCallout">
            <a:avLst>
              <a:gd name="adj1" fmla="val 39933"/>
              <a:gd name="adj2" fmla="val 457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注意：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　书面语，常用于通知、规章制度等。</a:t>
            </a:r>
          </a:p>
        </p:txBody>
      </p:sp>
      <p:pic>
        <p:nvPicPr>
          <p:cNvPr id="4" name="图片 3" descr="文法２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4586" y="5465286"/>
            <a:ext cx="8048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170" y="2481580"/>
            <a:ext cx="6465570" cy="21507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826135" y="16510"/>
            <a:ext cx="11219180" cy="1419860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r>
              <a:rPr lang="ja-JP" altLang="en-US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７</a:t>
            </a: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.～の（命令、语气助词）</a:t>
            </a:r>
          </a:p>
        </p:txBody>
      </p:sp>
      <p:sp>
        <p:nvSpPr>
          <p:cNvPr id="2" name="折角形 1"/>
          <p:cNvSpPr/>
          <p:nvPr/>
        </p:nvSpPr>
        <p:spPr>
          <a:xfrm>
            <a:off x="913130" y="1210945"/>
            <a:ext cx="9689465" cy="4441190"/>
          </a:xfrm>
          <a:prstGeom prst="foldedCorner">
            <a:avLst>
              <a:gd name="adj" fmla="val 1589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913130" y="1210945"/>
            <a:ext cx="9493250" cy="5535930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接续：动词基本形/ない形＋の</a:t>
            </a:r>
          </a:p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意味：表示强硬的命令语气，｢の｣放句末。用于口语。</a:t>
            </a:r>
          </a:p>
          <a:p>
            <a:pPr algn="l" rtl="0">
              <a:lnSpc>
                <a:spcPct val="150000"/>
              </a:lnSpc>
            </a:pPr>
            <a:r>
              <a:rPr kumimoji="0" sz="2000" i="0" u="none" strike="noStrike" kern="1200" cap="none" spc="0" normalizeH="0" baseline="0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585" y="2353945"/>
            <a:ext cx="6080125" cy="21304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6869" name="副标题 1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14070" y="281305"/>
            <a:ext cx="11377930" cy="6308090"/>
          </a:xfrm>
        </p:spPr>
        <p:txBody>
          <a:bodyPr lIns="91440" tIns="45720" rIns="91440" bIns="45720" anchor="t">
            <a:normAutofit fontScale="95000"/>
          </a:bodyPr>
          <a:lstStyle>
            <a:lvl1pPr marL="0" lvl="0" indent="0" algn="ctr">
              <a:buClr>
                <a:schemeClr val="accent2"/>
              </a:buClr>
              <a:buSzPct val="100000"/>
              <a:buFont typeface="Wingdings" panose="05000000000000000000" pitchFamily="2" charset="2"/>
              <a:defRPr/>
            </a:lvl1pPr>
            <a:lvl2pPr marL="457200" lvl="1" indent="-111125" algn="ctr">
              <a:buClr>
                <a:schemeClr val="accent2"/>
              </a:buClr>
              <a:buSzTx/>
              <a:buFont typeface="Wingdings" panose="05000000000000000000" pitchFamily="2" charset="2"/>
              <a:defRPr/>
            </a:lvl2pPr>
            <a:lvl3pPr marL="914400" lvl="2" indent="0" algn="ctr">
              <a:buClrTx/>
              <a:buSzTx/>
              <a:buFont typeface="Wingdings" panose="05000000000000000000" pitchFamily="2" charset="2"/>
              <a:defRPr/>
            </a:lvl3pPr>
            <a:lvl4pPr marL="1371600" lvl="3" indent="0" algn="ctr">
              <a:buClrTx/>
              <a:buSzTx/>
              <a:buFont typeface="Wingdings" panose="05000000000000000000" pitchFamily="2" charset="2"/>
              <a:defRPr/>
            </a:lvl4pPr>
            <a:lvl5pPr marL="1828800" lvl="4" indent="0" algn="ctr">
              <a:buClrTx/>
              <a:buSzTx/>
              <a:buFont typeface="Wingdings" panose="05000000000000000000" pitchFamily="2" charset="2"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0" normalizeH="0" baseline="0" noProof="1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学习要点</a:t>
            </a:r>
            <a:endParaRPr sz="2525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altLang="zh-CN" sz="2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1 </a:t>
            </a:r>
            <a:r>
              <a:rPr sz="2500" dirty="0" err="1">
                <a:latin typeface="微软雅黑" panose="020B0503020204020204" charset="-122"/>
                <a:ea typeface="微软雅黑" panose="020B0503020204020204" charset="-122"/>
              </a:rPr>
              <a:t>动词的命令形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ja-JP" altLang="en-US" sz="25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★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</a:p>
          <a:p>
            <a:pPr marL="0" marR="0" lvl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sz="2500" dirty="0" err="1">
                <a:latin typeface="微软雅黑" panose="020B0503020204020204" charset="-122"/>
                <a:ea typeface="微软雅黑" panose="020B0503020204020204" charset="-122"/>
              </a:rPr>
              <a:t>动词的禁止形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ja-JP" altLang="en-US" sz="25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★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</a:p>
          <a:p>
            <a:pPr marL="0" marR="0" lvl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3 </a:t>
            </a:r>
            <a:r>
              <a:rPr lang="zh-CN" altLang="en-US" sz="2500" dirty="0">
                <a:latin typeface="微软雅黑" panose="020B0503020204020204" charset="-122"/>
                <a:ea typeface="微软雅黑" panose="020B0503020204020204" charset="-122"/>
              </a:rPr>
              <a:t>动词</a:t>
            </a:r>
            <a:r>
              <a:rPr sz="2500" dirty="0" err="1">
                <a:latin typeface="微软雅黑" panose="020B0503020204020204" charset="-122"/>
                <a:ea typeface="微软雅黑" panose="020B0503020204020204" charset="-122"/>
              </a:rPr>
              <a:t>ます形＋なさい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ja-JP" altLang="en-US" sz="25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★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</a:p>
          <a:p>
            <a:pPr marL="0" marR="0" lvl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4 </a:t>
            </a:r>
            <a:r>
              <a:rPr sz="2500" dirty="0" err="1">
                <a:latin typeface="微软雅黑" panose="020B0503020204020204" charset="-122"/>
                <a:ea typeface="微软雅黑" panose="020B0503020204020204" charset="-122"/>
              </a:rPr>
              <a:t>动词基本形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 · </a:t>
            </a:r>
            <a:r>
              <a:rPr sz="2500" dirty="0" err="1">
                <a:latin typeface="微软雅黑" panose="020B0503020204020204" charset="-122"/>
                <a:ea typeface="微软雅黑" panose="020B0503020204020204" charset="-122"/>
              </a:rPr>
              <a:t>ない形＋ことだ（建议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ja-JP" altLang="en-US" sz="25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★★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         </a:t>
            </a:r>
          </a:p>
          <a:p>
            <a:pPr marL="0" marR="0" lvl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5 </a:t>
            </a:r>
            <a:r>
              <a:rPr sz="2500" dirty="0" err="1">
                <a:latin typeface="微软雅黑" panose="020B0503020204020204" charset="-122"/>
                <a:ea typeface="微软雅黑" panose="020B0503020204020204" charset="-122"/>
              </a:rPr>
              <a:t>动词基本形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 · </a:t>
            </a:r>
            <a:r>
              <a:rPr sz="2500" dirty="0" err="1">
                <a:latin typeface="微软雅黑" panose="020B0503020204020204" charset="-122"/>
                <a:ea typeface="微软雅黑" panose="020B0503020204020204" charset="-122"/>
              </a:rPr>
              <a:t>ない形＋ものだ（建议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） </a:t>
            </a:r>
            <a:r>
              <a:rPr lang="ja-JP" altLang="en-US" sz="25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★★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sz="2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6 </a:t>
            </a:r>
            <a:r>
              <a:rPr sz="2500" dirty="0" err="1">
                <a:latin typeface="微软雅黑" panose="020B0503020204020204" charset="-122"/>
                <a:ea typeface="微软雅黑" panose="020B0503020204020204" charset="-122"/>
              </a:rPr>
              <a:t>动词基本形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 · </a:t>
            </a:r>
            <a:r>
              <a:rPr sz="2500" dirty="0" err="1">
                <a:latin typeface="微软雅黑" panose="020B0503020204020204" charset="-122"/>
                <a:ea typeface="微软雅黑" panose="020B0503020204020204" charset="-122"/>
              </a:rPr>
              <a:t>ない形＋こと（命令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） </a:t>
            </a:r>
            <a:r>
              <a:rPr lang="ja-JP" altLang="en-US" sz="25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★★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sz="2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7 ～</a:t>
            </a:r>
            <a:r>
              <a:rPr sz="2500" dirty="0" err="1">
                <a:latin typeface="微软雅黑" panose="020B0503020204020204" charset="-122"/>
                <a:ea typeface="微软雅黑" panose="020B0503020204020204" charset="-122"/>
              </a:rPr>
              <a:t>の（命令、语气助词</a:t>
            </a:r>
            <a:r>
              <a:rPr sz="2500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ja-JP" altLang="en-US" sz="2500" dirty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★</a:t>
            </a:r>
            <a:endParaRPr sz="2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algn="l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</a:pPr>
            <a:endParaRPr sz="3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520" y="3601085"/>
            <a:ext cx="2442845" cy="3255010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62635" y="0"/>
            <a:ext cx="11282680" cy="1624330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1.动词的命令形 </a:t>
            </a: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879475" y="1303020"/>
            <a:ext cx="8931275" cy="2898775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说明： 用于命令对方做某事。主要是上级对下级或者长辈对晚辈使用。</a:t>
            </a:r>
          </a:p>
          <a:p>
            <a:pPr algn="l" rtl="0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命令形变形规则如下表：</a:t>
            </a:r>
            <a:r>
              <a:rPr sz="200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</a:p>
          <a:p>
            <a:pPr algn="l" rtl="0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折角形 1"/>
          <p:cNvSpPr/>
          <p:nvPr/>
        </p:nvSpPr>
        <p:spPr>
          <a:xfrm>
            <a:off x="879475" y="1455737"/>
            <a:ext cx="9155430" cy="4733925"/>
          </a:xfrm>
          <a:prstGeom prst="foldedCorner">
            <a:avLst>
              <a:gd name="adj" fmla="val 343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说明： 用于命令对方做某事。主要是上级对下级或者长辈对晚辈使用。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        命令形变形规则如下表：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 </a:t>
            </a:r>
          </a:p>
        </p:txBody>
      </p:sp>
      <p:sp>
        <p:nvSpPr>
          <p:cNvPr id="8" name="椭圆形标注 3"/>
          <p:cNvSpPr/>
          <p:nvPr/>
        </p:nvSpPr>
        <p:spPr>
          <a:xfrm>
            <a:off x="9341485" y="4367530"/>
            <a:ext cx="2703830" cy="1450975"/>
          </a:xfrm>
          <a:prstGeom prst="wedgeEllipseCallout">
            <a:avLst>
              <a:gd name="adj1" fmla="val 39933"/>
              <a:gd name="adj2" fmla="val 457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命令形语气强硬，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会给人粗鲁的印象，使用场合很有限。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一般由男性使用。</a:t>
            </a:r>
          </a:p>
        </p:txBody>
      </p:sp>
      <p:pic>
        <p:nvPicPr>
          <p:cNvPr id="4" name="图片 3" descr="文法２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87456" y="5733891"/>
            <a:ext cx="8048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8183" y="2443797"/>
            <a:ext cx="6041390" cy="3515995"/>
          </a:xfrm>
          <a:prstGeom prst="rect">
            <a:avLst/>
          </a:prstGeo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62635" y="0"/>
            <a:ext cx="11282680" cy="1624330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1.动词的命令形 </a:t>
            </a:r>
          </a:p>
        </p:txBody>
      </p:sp>
      <p:sp>
        <p:nvSpPr>
          <p:cNvPr id="2" name="折角形 1"/>
          <p:cNvSpPr/>
          <p:nvPr/>
        </p:nvSpPr>
        <p:spPr>
          <a:xfrm>
            <a:off x="762635" y="1302385"/>
            <a:ext cx="9155430" cy="4733925"/>
          </a:xfrm>
          <a:prstGeom prst="foldedCorner">
            <a:avLst>
              <a:gd name="adj" fmla="val 343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879475" y="1303020"/>
            <a:ext cx="8931275" cy="2898775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endParaRPr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endParaRPr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椭圆形标注 3"/>
          <p:cNvSpPr/>
          <p:nvPr/>
        </p:nvSpPr>
        <p:spPr>
          <a:xfrm>
            <a:off x="9341485" y="4367530"/>
            <a:ext cx="2703830" cy="1450975"/>
          </a:xfrm>
          <a:prstGeom prst="wedgeEllipseCallout">
            <a:avLst>
              <a:gd name="adj1" fmla="val 39933"/>
              <a:gd name="adj2" fmla="val 457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命令形语气强硬，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会给人粗鲁的印象，使用场合很有限。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一般由男性使用。</a:t>
            </a:r>
          </a:p>
        </p:txBody>
      </p:sp>
      <p:pic>
        <p:nvPicPr>
          <p:cNvPr id="4" name="图片 3" descr="文法２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7456" y="5733891"/>
            <a:ext cx="8048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7286" y="1633220"/>
            <a:ext cx="6343650" cy="31197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62635" y="0"/>
            <a:ext cx="11282680" cy="1624330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1.动词的命令形 </a:t>
            </a:r>
          </a:p>
        </p:txBody>
      </p:sp>
      <p:sp>
        <p:nvSpPr>
          <p:cNvPr id="2" name="折角形 1"/>
          <p:cNvSpPr/>
          <p:nvPr/>
        </p:nvSpPr>
        <p:spPr>
          <a:xfrm>
            <a:off x="762635" y="1302385"/>
            <a:ext cx="9155430" cy="4733925"/>
          </a:xfrm>
          <a:prstGeom prst="foldedCorner">
            <a:avLst>
              <a:gd name="adj" fmla="val 343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879475" y="1303020"/>
            <a:ext cx="8931275" cy="2898775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sz="2000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 ①</a:t>
            </a:r>
            <a:r>
              <a:rPr sz="2000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在部队和体育组织等要求语言简捷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指令性强，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sz="2000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上级以命令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</a:p>
          <a:p>
            <a:pPr algn="l" rtl="0"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sz="2000" dirty="0" err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形的形式传达口令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</a:p>
          <a:p>
            <a:pPr algn="l" rtl="0">
              <a:lnSpc>
                <a:spcPct val="150000"/>
              </a:lnSpc>
            </a:pPr>
            <a:endParaRPr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椭圆形标注 3"/>
          <p:cNvSpPr/>
          <p:nvPr/>
        </p:nvSpPr>
        <p:spPr>
          <a:xfrm>
            <a:off x="9341485" y="4367530"/>
            <a:ext cx="2703830" cy="1450975"/>
          </a:xfrm>
          <a:prstGeom prst="wedgeEllipseCallout">
            <a:avLst>
              <a:gd name="adj1" fmla="val 39933"/>
              <a:gd name="adj2" fmla="val 457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6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命令形语气强硬。</a:t>
            </a:r>
          </a:p>
        </p:txBody>
      </p:sp>
      <p:pic>
        <p:nvPicPr>
          <p:cNvPr id="4" name="图片 3" descr="文法２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7456" y="5733891"/>
            <a:ext cx="8048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650" y="2415540"/>
            <a:ext cx="5383530" cy="2557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62635" y="0"/>
            <a:ext cx="11282680" cy="1624330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1.动词的命令形 </a:t>
            </a:r>
          </a:p>
        </p:txBody>
      </p:sp>
      <p:sp>
        <p:nvSpPr>
          <p:cNvPr id="2" name="折角形 1"/>
          <p:cNvSpPr/>
          <p:nvPr/>
        </p:nvSpPr>
        <p:spPr>
          <a:xfrm>
            <a:off x="879475" y="1121410"/>
            <a:ext cx="10662920" cy="5713095"/>
          </a:xfrm>
          <a:prstGeom prst="foldedCorner">
            <a:avLst>
              <a:gd name="adj" fmla="val 3434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1079500" y="1121410"/>
            <a:ext cx="10663555" cy="5648960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说明： ②年纪较大的男性对熟悉的晚辈说话用命令形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r>
              <a:rPr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③男性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友人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间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丈夫对妻子等也可以用命令形，但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会</a:t>
            </a:r>
            <a:r>
              <a:rPr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加一些终助词缓和生硬语气。</a:t>
            </a:r>
          </a:p>
          <a:p>
            <a:pPr algn="l" rtl="0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endParaRPr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30" y="1689100"/>
            <a:ext cx="4997450" cy="2461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540" y="4613910"/>
            <a:ext cx="3308350" cy="20916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72160" y="106045"/>
            <a:ext cx="11508740" cy="1518285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br>
              <a:rPr sz="3200" b="1" dirty="0">
                <a:solidFill>
                  <a:srgbClr val="8A221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.动词的禁止形     </a:t>
            </a:r>
          </a:p>
        </p:txBody>
      </p:sp>
      <p:sp>
        <p:nvSpPr>
          <p:cNvPr id="2" name="折角形 1"/>
          <p:cNvSpPr/>
          <p:nvPr/>
        </p:nvSpPr>
        <p:spPr>
          <a:xfrm>
            <a:off x="847725" y="1425575"/>
            <a:ext cx="10344150" cy="4693285"/>
          </a:xfrm>
          <a:prstGeom prst="foldedCorner">
            <a:avLst>
              <a:gd name="adj" fmla="val 343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</a:t>
            </a: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1042670" y="1624330"/>
            <a:ext cx="8860790" cy="2934335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接続：</a:t>
            </a:r>
            <a:r>
              <a:rPr lang="ja-JP" sz="2000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动词</a:t>
            </a:r>
            <a:r>
              <a:rPr lang="zh-CN" altLang="ja-JP" sz="2000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ja-JP" sz="2000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基本形</a:t>
            </a:r>
            <a:r>
              <a:rPr lang="en-US" altLang="ja-JP" sz="2000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</a:t>
            </a: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＋な</a:t>
            </a:r>
          </a:p>
          <a:p>
            <a:pPr algn="l" rtl="0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意味：表示禁止做某事，“不准........” “不要 ........”。 </a:t>
            </a:r>
          </a:p>
          <a:p>
            <a:pPr algn="l" rtl="0">
              <a:lnSpc>
                <a:spcPct val="150000"/>
              </a:lnSpc>
            </a:pPr>
            <a:endParaRPr lang="ja-JP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</a:t>
            </a:r>
          </a:p>
          <a:p>
            <a:pPr algn="l" rtl="0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　</a:t>
            </a:r>
          </a:p>
        </p:txBody>
      </p:sp>
      <p:sp>
        <p:nvSpPr>
          <p:cNvPr id="8" name="椭圆形标注 3"/>
          <p:cNvSpPr/>
          <p:nvPr/>
        </p:nvSpPr>
        <p:spPr>
          <a:xfrm>
            <a:off x="8648065" y="4367530"/>
            <a:ext cx="3543935" cy="1450975"/>
          </a:xfrm>
          <a:prstGeom prst="wedgeEllipseCallout">
            <a:avLst>
              <a:gd name="adj1" fmla="val 39933"/>
              <a:gd name="adj2" fmla="val 457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说明：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1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用在句末，语气较强，多为男性使用。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1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意思相当于「てはいけない」</a:t>
            </a: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。</a:t>
            </a:r>
          </a:p>
        </p:txBody>
      </p:sp>
      <p:pic>
        <p:nvPicPr>
          <p:cNvPr id="4" name="图片 3" descr="文法２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7456" y="5733891"/>
            <a:ext cx="8048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2210" y="2853055"/>
            <a:ext cx="5725795" cy="31191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72160" y="106045"/>
            <a:ext cx="11508740" cy="1518285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br>
              <a:rPr sz="3200" b="1" dirty="0">
                <a:solidFill>
                  <a:srgbClr val="8A221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.动词的禁止形     </a:t>
            </a:r>
          </a:p>
        </p:txBody>
      </p:sp>
      <p:sp>
        <p:nvSpPr>
          <p:cNvPr id="2" name="折角形 1"/>
          <p:cNvSpPr/>
          <p:nvPr/>
        </p:nvSpPr>
        <p:spPr>
          <a:xfrm>
            <a:off x="847725" y="1435735"/>
            <a:ext cx="10344150" cy="5153660"/>
          </a:xfrm>
          <a:prstGeom prst="foldedCorner">
            <a:avLst>
              <a:gd name="adj" fmla="val 343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</a:t>
            </a: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1042670" y="1624330"/>
            <a:ext cx="8860790" cy="2934335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接続：</a:t>
            </a:r>
            <a:r>
              <a:rPr lang="ja-JP" sz="2000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动词基本形</a:t>
            </a: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＋な</a:t>
            </a:r>
          </a:p>
          <a:p>
            <a:pPr algn="l" rtl="0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意味：表示禁止做某事，“不准........” “不要 ........”。 </a:t>
            </a:r>
          </a:p>
          <a:p>
            <a:pPr algn="l" rtl="0">
              <a:lnSpc>
                <a:spcPct val="150000"/>
              </a:lnSpc>
            </a:pPr>
            <a:endParaRPr lang="ja-JP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 rtl="0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</a:t>
            </a:r>
          </a:p>
          <a:p>
            <a:pPr algn="l" rtl="0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　　　</a:t>
            </a:r>
          </a:p>
        </p:txBody>
      </p:sp>
      <p:sp>
        <p:nvSpPr>
          <p:cNvPr id="8" name="椭圆形标注 3"/>
          <p:cNvSpPr/>
          <p:nvPr/>
        </p:nvSpPr>
        <p:spPr>
          <a:xfrm>
            <a:off x="8648065" y="4367530"/>
            <a:ext cx="3543935" cy="1450975"/>
          </a:xfrm>
          <a:prstGeom prst="wedgeEllipseCallout">
            <a:avLst>
              <a:gd name="adj1" fmla="val 39933"/>
              <a:gd name="adj2" fmla="val 457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说明：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1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用在句末，语气较强，多为男性使用。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1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意思相当于「てはいけない」</a:t>
            </a:r>
            <a:r>
              <a:rPr kumimoji="0" sz="1400" b="1" i="0" u="none" strike="noStrike" kern="1200" cap="none" spc="0" normalizeH="0" baseline="0" noProof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。</a:t>
            </a:r>
          </a:p>
        </p:txBody>
      </p:sp>
      <p:pic>
        <p:nvPicPr>
          <p:cNvPr id="4" name="图片 3" descr="文法２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7456" y="5733891"/>
            <a:ext cx="8048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6650" y="2798445"/>
            <a:ext cx="5582920" cy="2131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5550" y="5060315"/>
            <a:ext cx="2836545" cy="15290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DD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540" y="-11430"/>
            <a:ext cx="652780" cy="740410"/>
            <a:chOff x="4" y="-18"/>
            <a:chExt cx="1028" cy="1166"/>
          </a:xfrm>
        </p:grpSpPr>
        <p:pic>
          <p:nvPicPr>
            <p:cNvPr id="13" name="图片 12" descr="资源 3@3x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" y="-18"/>
              <a:ext cx="1028" cy="698"/>
            </a:xfrm>
            <a:prstGeom prst="rect">
              <a:avLst/>
            </a:prstGeom>
          </p:spPr>
        </p:pic>
        <p:pic>
          <p:nvPicPr>
            <p:cNvPr id="14" name="图片 13" descr="资源 2@3x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" y="680"/>
              <a:ext cx="1028" cy="46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5179060" y="6589395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培养学业与人格并重的国际人</a:t>
            </a:r>
          </a:p>
        </p:txBody>
      </p:sp>
      <p:sp>
        <p:nvSpPr>
          <p:cNvPr id="35842" name="标题 2"/>
          <p:cNvSpPr>
            <a:spLocks noGrp="1"/>
          </p:cNvSpPr>
          <p:nvPr>
            <p:ph type="ctrTitle"/>
          </p:nvPr>
        </p:nvSpPr>
        <p:spPr>
          <a:xfrm>
            <a:off x="772160" y="106045"/>
            <a:ext cx="11508740" cy="1518285"/>
          </a:xfrm>
        </p:spPr>
        <p:txBody>
          <a:bodyPr anchor="ctr"/>
          <a:lstStyle/>
          <a:p>
            <a:pPr algn="l" defTabSz="914400">
              <a:buClrTx/>
              <a:buSzTx/>
              <a:buFontTx/>
            </a:pPr>
            <a:br>
              <a:rPr sz="3200" b="1" dirty="0">
                <a:solidFill>
                  <a:srgbClr val="8A2215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ja-JP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动词</a:t>
            </a:r>
            <a:r>
              <a:rPr lang="en-US" altLang="zh-CN" sz="3200" b="1" dirty="0" err="1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ます形＋なさい</a:t>
            </a:r>
            <a:r>
              <a:rPr lang="en-US" altLang="zh-CN" sz="3200" b="1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</a:p>
        </p:txBody>
      </p:sp>
      <p:sp>
        <p:nvSpPr>
          <p:cNvPr id="2" name="折角形 1"/>
          <p:cNvSpPr/>
          <p:nvPr/>
        </p:nvSpPr>
        <p:spPr>
          <a:xfrm>
            <a:off x="879475" y="1703705"/>
            <a:ext cx="9776460" cy="4885690"/>
          </a:xfrm>
          <a:prstGeom prst="foldedCorner">
            <a:avLst>
              <a:gd name="adj" fmla="val 343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</a:t>
            </a:r>
          </a:p>
        </p:txBody>
      </p:sp>
      <p:sp>
        <p:nvSpPr>
          <p:cNvPr id="8195" name="内容占位符 6"/>
          <p:cNvSpPr>
            <a:spLocks noGrp="1"/>
          </p:cNvSpPr>
          <p:nvPr>
            <p:ph type="subTitle" idx="1"/>
          </p:nvPr>
        </p:nvSpPr>
        <p:spPr>
          <a:xfrm>
            <a:off x="1022350" y="1703705"/>
            <a:ext cx="9633585" cy="4805680"/>
          </a:xfrm>
        </p:spPr>
        <p:txBody>
          <a:bodyPr anchor="t"/>
          <a:lstStyle/>
          <a:p>
            <a:pPr algn="l" rtl="0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接続：</a:t>
            </a:r>
            <a:r>
              <a:rPr lang="ja-JP" sz="2000" dirty="0">
                <a:solidFill>
                  <a:srgbClr val="8A221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动词（ます形）</a:t>
            </a: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＋なさい</a:t>
            </a:r>
          </a:p>
          <a:p>
            <a:pPr algn="l">
              <a:lnSpc>
                <a:spcPct val="150000"/>
              </a:lnSpc>
            </a:pPr>
            <a:r>
              <a:rPr lang="ja-JP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意味：</a:t>
            </a:r>
            <a:r>
              <a:rPr lang="zh-CN" altLang="en-US" sz="1800" dirty="0"/>
              <a:t>这是一种较温和但又坚决的命令方式，通常用于母亲教训小孩，或者老师教训学生等场合</a:t>
            </a:r>
            <a:r>
              <a:rPr lang="zh-CN" altLang="en-US" dirty="0"/>
              <a:t>。</a:t>
            </a:r>
            <a:endParaRPr lang="en-US" altLang="ja-JP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椭圆形标注 3"/>
          <p:cNvSpPr/>
          <p:nvPr/>
        </p:nvSpPr>
        <p:spPr>
          <a:xfrm>
            <a:off x="8671560" y="4271645"/>
            <a:ext cx="3609340" cy="1721485"/>
          </a:xfrm>
          <a:prstGeom prst="wedgeEllipseCallout">
            <a:avLst>
              <a:gd name="adj1" fmla="val 39933"/>
              <a:gd name="adj2" fmla="val 457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8A2215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注意：</a:t>
            </a:r>
          </a:p>
          <a:p>
            <a:pPr lvl="0">
              <a:spcBef>
                <a:spcPct val="20000"/>
              </a:spcBef>
              <a:defRPr/>
            </a:pPr>
            <a:r>
              <a:rPr lang="ja-JP" altLang="en-US" sz="1600" dirty="0">
                <a:solidFill>
                  <a:srgbClr val="C00000"/>
                </a:solidFill>
              </a:rPr>
              <a:t>「なさい」只能用在肯定动词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3" descr="文法２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0771" y="5733891"/>
            <a:ext cx="8048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FCEB8D1-49CC-486D-9A53-9A9B6E901C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0071" r="1474"/>
          <a:stretch/>
        </p:blipFill>
        <p:spPr>
          <a:xfrm>
            <a:off x="1221441" y="3911425"/>
            <a:ext cx="6283972" cy="14470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779</Words>
  <Application>Microsoft Office PowerPoint</Application>
  <PresentationFormat>宽屏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微软雅黑 Light</vt:lpstr>
      <vt:lpstr>Arial</vt:lpstr>
      <vt:lpstr>Office 主题​​</vt:lpstr>
      <vt:lpstr>PowerPoint 演示文稿</vt:lpstr>
      <vt:lpstr>PowerPoint 演示文稿</vt:lpstr>
      <vt:lpstr>1.动词的命令形 </vt:lpstr>
      <vt:lpstr>1.动词的命令形 </vt:lpstr>
      <vt:lpstr>1.动词的命令形 </vt:lpstr>
      <vt:lpstr>1.动词的命令形 </vt:lpstr>
      <vt:lpstr> 2.动词的禁止形     </vt:lpstr>
      <vt:lpstr> 2.动词的禁止形     </vt:lpstr>
      <vt:lpstr> 3.动词ます形＋なさい     </vt:lpstr>
      <vt:lpstr> 3.动词ます形＋なさい     </vt:lpstr>
      <vt:lpstr> 4.动词基本形 · ない形＋ことだ（建议）   </vt:lpstr>
      <vt:lpstr> 5.动词基本形 · ない形＋ものだ（一般认同）</vt:lpstr>
      <vt:lpstr> 5.补充：①～ものだ（回忆）</vt:lpstr>
      <vt:lpstr> 5.补充：②～ものだ（强烈愿望）　</vt:lpstr>
      <vt:lpstr>PowerPoint 演示文稿</vt:lpstr>
      <vt:lpstr> 5.补充比较：｢～ものだ｣と｢～ことだ｣</vt:lpstr>
      <vt:lpstr> 5.补充比较：｢～ものだ｣と｢～ことだ｣</vt:lpstr>
      <vt:lpstr>6.动词基本形 · ない形＋こと（命令）  </vt:lpstr>
      <vt:lpstr>７.～の（命令、语气助词）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Alice</dc:creator>
  <cp:lastModifiedBy>Alice</cp:lastModifiedBy>
  <cp:revision>488</cp:revision>
  <dcterms:created xsi:type="dcterms:W3CDTF">2019-06-19T02:08:00Z</dcterms:created>
  <dcterms:modified xsi:type="dcterms:W3CDTF">2020-06-08T07:36:09Z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